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8" r:id="rId10"/>
    <p:sldId id="289" r:id="rId11"/>
    <p:sldId id="290" r:id="rId12"/>
    <p:sldId id="269" r:id="rId13"/>
    <p:sldId id="283" r:id="rId14"/>
    <p:sldId id="284" r:id="rId15"/>
    <p:sldId id="285" r:id="rId16"/>
    <p:sldId id="291" r:id="rId17"/>
    <p:sldId id="292" r:id="rId18"/>
    <p:sldId id="293" r:id="rId19"/>
    <p:sldId id="294" r:id="rId20"/>
    <p:sldId id="295" r:id="rId21"/>
    <p:sldId id="296" r:id="rId22"/>
    <p:sldId id="297" r:id="rId23"/>
    <p:sldId id="298" r:id="rId24"/>
    <p:sldId id="286" r:id="rId25"/>
    <p:sldId id="299" r:id="rId26"/>
    <p:sldId id="287"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FFFF"/>
    <a:srgbClr val="79B835"/>
    <a:srgbClr val="969696"/>
    <a:srgbClr val="86BE4A"/>
    <a:srgbClr val="48CFAD"/>
    <a:srgbClr val="2BA687"/>
    <a:srgbClr val="FFD06C"/>
    <a:srgbClr val="F2607D"/>
    <a:srgbClr val="39BB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3957" autoAdjust="0"/>
  </p:normalViewPr>
  <p:slideViewPr>
    <p:cSldViewPr showGuides="1">
      <p:cViewPr varScale="1">
        <p:scale>
          <a:sx n="63" d="100"/>
          <a:sy n="63" d="100"/>
        </p:scale>
        <p:origin x="906"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6/8/2022</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6/8/2022</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6/8/2022</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6/8/2022</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6/8/2022</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9Slide.vn - 2019">
            <a:extLst>
              <a:ext uri="{FF2B5EF4-FFF2-40B4-BE49-F238E27FC236}">
                <a16:creationId xmlns:a16="http://schemas.microsoft.com/office/drawing/2014/main" id="{D923E309-AF9C-4058-B094-F538C76E9AC6}"/>
              </a:ext>
            </a:extLst>
          </p:cNvPr>
          <p:cNvSpPr txBox="1"/>
          <p:nvPr userDrawn="1"/>
        </p:nvSpPr>
        <p:spPr>
          <a:xfrm>
            <a:off x="0" y="-1512332"/>
            <a:ext cx="12192000" cy="369332"/>
          </a:xfrm>
          <a:prstGeom prst="rect">
            <a:avLst/>
          </a:prstGeom>
          <a:noFill/>
        </p:spPr>
        <p:txBody>
          <a:bodyPr vert="horz" wrap="none" lIns="0" tIns="0" rIns="0" bIns="0"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6/8/2022</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7"/>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9Slide.vn">
            <a:extLst>
              <a:ext uri="{FF2B5EF4-FFF2-40B4-BE49-F238E27FC236}">
                <a16:creationId xmlns:a16="http://schemas.microsoft.com/office/drawing/2014/main" id="{0F30810D-0BA7-48B5-9100-E09C5C296021}"/>
              </a:ext>
            </a:extLst>
          </p:cNvPr>
          <p:cNvSpPr>
            <a:spLocks noSelect="1"/>
          </p:cNvSpPr>
          <p:nvPr userDrawn="1">
            <p:custDataLst>
              <p:tags r:id="rId8"/>
            </p:custDataLst>
          </p:nvPr>
        </p:nvSpPr>
        <p:spPr>
          <a:xfrm>
            <a:off x="6091428" y="-8915400"/>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9Slide.vn">
            <a:extLst>
              <a:ext uri="{FF2B5EF4-FFF2-40B4-BE49-F238E27FC236}">
                <a16:creationId xmlns:a16="http://schemas.microsoft.com/office/drawing/2014/main" id="{5703AF2A-1D5F-4BD2-8904-9B6C863CB9B3}"/>
              </a:ext>
            </a:extLst>
          </p:cNvPr>
          <p:cNvSpPr>
            <a:spLocks noSelect="1"/>
          </p:cNvSpPr>
          <p:nvPr userDrawn="1">
            <p:custDataLst>
              <p:tags r:id="rId9"/>
            </p:custDataLst>
          </p:nvPr>
        </p:nvSpPr>
        <p:spPr>
          <a:xfrm>
            <a:off x="6091428" y="15764256"/>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53.png"/><Relationship Id="rId4" Type="http://schemas.openxmlformats.org/officeDocument/2006/relationships/image" Target="../media/image19.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23.png"/><Relationship Id="rId4" Type="http://schemas.openxmlformats.org/officeDocument/2006/relationships/image" Target="../media/image52.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6.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Đại Học Sư Phạm Kỹ Thuật TPHCM">
            <a:extLst>
              <a:ext uri="{FF2B5EF4-FFF2-40B4-BE49-F238E27FC236}">
                <a16:creationId xmlns:a16="http://schemas.microsoft.com/office/drawing/2014/main" id="{073D8C46-739D-4198-8B6E-0A3755B7A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920" y="325492"/>
            <a:ext cx="447675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ƯỜNG ĐẠI HỌC SƯ PHẠM KỸ THUẬT TP.HCM">
            <a:extLst>
              <a:ext uri="{FF2B5EF4-FFF2-40B4-BE49-F238E27FC236}">
                <a16:creationId xmlns:a16="http://schemas.microsoft.com/office/drawing/2014/main" id="{072D3EB6-4793-4846-A92C-504AB623C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25492"/>
            <a:ext cx="3292038" cy="997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FF785E-B189-42BC-9358-F06341AB88B3}"/>
              </a:ext>
            </a:extLst>
          </p:cNvPr>
          <p:cNvSpPr txBox="1"/>
          <p:nvPr/>
        </p:nvSpPr>
        <p:spPr>
          <a:xfrm>
            <a:off x="1620926" y="2259840"/>
            <a:ext cx="8950148" cy="1562992"/>
          </a:xfrm>
          <a:prstGeom prst="rect">
            <a:avLst/>
          </a:prstGeom>
          <a:noFill/>
        </p:spPr>
        <p:txBody>
          <a:bodyPr wrap="square" lIns="0" tIns="0" rIns="0" bIns="0" rtlCol="0">
            <a:spAutoFit/>
          </a:bodyPr>
          <a:lstStyle/>
          <a:p>
            <a:pPr algn="ctr">
              <a:lnSpc>
                <a:spcPct val="120000"/>
              </a:lnSpc>
            </a:pPr>
            <a:r>
              <a:rPr lang="en-US" sz="4400">
                <a:solidFill>
                  <a:schemeClr val="tx1">
                    <a:lumMod val="50000"/>
                    <a:lumOff val="50000"/>
                  </a:schemeClr>
                </a:solidFill>
                <a:latin typeface="#9Slide02 Tieu de rat dai 01" panose="02000000000000000000" pitchFamily="2" charset="0"/>
                <a:ea typeface="#9Slide02 Tieu de rat dai 01" panose="02000000000000000000" pitchFamily="2" charset="0"/>
              </a:rPr>
              <a:t>NGHIÊN CỨU THUẬT TOÁN DI CHUYỂN CHO MOBILE ROBOT</a:t>
            </a:r>
          </a:p>
        </p:txBody>
      </p:sp>
      <p:sp>
        <p:nvSpPr>
          <p:cNvPr id="2" name="TextBox 1">
            <a:extLst>
              <a:ext uri="{FF2B5EF4-FFF2-40B4-BE49-F238E27FC236}">
                <a16:creationId xmlns:a16="http://schemas.microsoft.com/office/drawing/2014/main" id="{ED6F9FDC-562F-40B1-BB06-B8F5634BE340}"/>
              </a:ext>
            </a:extLst>
          </p:cNvPr>
          <p:cNvSpPr txBox="1"/>
          <p:nvPr/>
        </p:nvSpPr>
        <p:spPr>
          <a:xfrm>
            <a:off x="4749478" y="1695332"/>
            <a:ext cx="2693045" cy="492443"/>
          </a:xfrm>
          <a:prstGeom prst="rect">
            <a:avLst/>
          </a:prstGeom>
          <a:noFill/>
        </p:spPr>
        <p:txBody>
          <a:bodyPr wrap="none" lIns="0" tIns="0" rIns="0" bIns="0" rtlCol="0">
            <a:spAutoFit/>
          </a:bodyPr>
          <a:lstStyle/>
          <a:p>
            <a:pPr algn="l"/>
            <a:r>
              <a:rPr lang="en-US" sz="3200">
                <a:solidFill>
                  <a:schemeClr val="tx1">
                    <a:lumMod val="50000"/>
                    <a:lumOff val="50000"/>
                  </a:schemeClr>
                </a:solidFill>
                <a:latin typeface="#9Slide02 Tieu de rat dai 01" panose="02000000000000000000" pitchFamily="2" charset="0"/>
                <a:ea typeface="#9Slide02 Tieu de rat dai 01" panose="02000000000000000000" pitchFamily="2" charset="0"/>
              </a:rPr>
              <a:t>Đồ án tốt nghiệp</a:t>
            </a:r>
          </a:p>
        </p:txBody>
      </p:sp>
      <p:graphicFrame>
        <p:nvGraphicFramePr>
          <p:cNvPr id="3" name="Table 2">
            <a:extLst>
              <a:ext uri="{FF2B5EF4-FFF2-40B4-BE49-F238E27FC236}">
                <a16:creationId xmlns:a16="http://schemas.microsoft.com/office/drawing/2014/main" id="{344E0E25-D4EC-4C65-8065-FB97E25143B9}"/>
              </a:ext>
            </a:extLst>
          </p:cNvPr>
          <p:cNvGraphicFramePr>
            <a:graphicFrameLocks noGrp="1"/>
          </p:cNvGraphicFramePr>
          <p:nvPr>
            <p:extLst>
              <p:ext uri="{D42A27DB-BD31-4B8C-83A1-F6EECF244321}">
                <p14:modId xmlns:p14="http://schemas.microsoft.com/office/powerpoint/2010/main" val="3674184686"/>
              </p:ext>
            </p:extLst>
          </p:nvPr>
        </p:nvGraphicFramePr>
        <p:xfrm>
          <a:off x="6096000" y="4581788"/>
          <a:ext cx="5791200" cy="1950720"/>
        </p:xfrm>
        <a:graphic>
          <a:graphicData uri="http://schemas.openxmlformats.org/drawingml/2006/table">
            <a:tbl>
              <a:tblPr firstRow="1" firstCol="1" bandRow="1">
                <a:tableStyleId>{5940675A-B579-460E-94D1-54222C63F5DA}</a:tableStyleId>
              </a:tblPr>
              <a:tblGrid>
                <a:gridCol w="3772593">
                  <a:extLst>
                    <a:ext uri="{9D8B030D-6E8A-4147-A177-3AD203B41FA5}">
                      <a16:colId xmlns:a16="http://schemas.microsoft.com/office/drawing/2014/main" val="174327846"/>
                    </a:ext>
                  </a:extLst>
                </a:gridCol>
                <a:gridCol w="2018607">
                  <a:extLst>
                    <a:ext uri="{9D8B030D-6E8A-4147-A177-3AD203B41FA5}">
                      <a16:colId xmlns:a16="http://schemas.microsoft.com/office/drawing/2014/main" val="402779522"/>
                    </a:ext>
                  </a:extLst>
                </a:gridCol>
              </a:tblGrid>
              <a:tr h="381000">
                <a:tc>
                  <a:txBody>
                    <a:bodyPr/>
                    <a:lstStyle/>
                    <a:p>
                      <a:pPr algn="l">
                        <a:lnSpc>
                          <a:spcPct val="150000"/>
                        </a:lnSpc>
                      </a:pPr>
                      <a:r>
                        <a:rPr lang="en-US" sz="2400" b="1" i="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Sinh viên thực hiện</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b="1" i="0">
                          <a:solidFill>
                            <a:schemeClr val="bg1">
                              <a:lumMod val="50000"/>
                            </a:schemeClr>
                          </a:solidFill>
                          <a:effectLst/>
                          <a:latin typeface="#9Slide02 Noi dung rat dai" panose="02000000000000000000" pitchFamily="2" charset="0"/>
                          <a:ea typeface="#9Slide02 Noi dung rat dai" panose="02000000000000000000" pitchFamily="2" charset="0"/>
                        </a:rPr>
                        <a:t>MSSV</a:t>
                      </a:r>
                      <a:endParaRPr lang="en-US" sz="2400" b="1" i="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45836138"/>
                  </a:ext>
                </a:extLst>
              </a:tr>
              <a:tr h="381000">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Nguyễn Hoàng Danh</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18146090</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0712675"/>
                  </a:ext>
                </a:extLst>
              </a:tr>
              <a:tr h="381000">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Nguyễn Tấn Duy</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18146092</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1876506"/>
                  </a:ext>
                </a:extLst>
              </a:tr>
              <a:tr h="381000">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Đỗ Đình Long</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lnSpc>
                          <a:spcPct val="150000"/>
                        </a:lnSpc>
                      </a:pPr>
                      <a:r>
                        <a:rPr lang="en-US" sz="2400">
                          <a:solidFill>
                            <a:schemeClr val="bg1">
                              <a:lumMod val="50000"/>
                            </a:schemeClr>
                          </a:solidFill>
                          <a:effectLst/>
                          <a:latin typeface="#9Slide02 Noi dung rat dai" panose="02000000000000000000" pitchFamily="2" charset="0"/>
                          <a:ea typeface="#9Slide02 Noi dung rat dai" panose="02000000000000000000" pitchFamily="2" charset="0"/>
                        </a:rPr>
                        <a:t>18146157</a:t>
                      </a:r>
                      <a:endParaRPr lang="en-US" sz="2400">
                        <a:solidFill>
                          <a:schemeClr val="bg1">
                            <a:lumMod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14613159"/>
                  </a:ext>
                </a:extLst>
              </a:tr>
            </a:tbl>
          </a:graphicData>
        </a:graphic>
      </p:graphicFrame>
      <p:sp>
        <p:nvSpPr>
          <p:cNvPr id="7" name="TextBox 6">
            <a:extLst>
              <a:ext uri="{FF2B5EF4-FFF2-40B4-BE49-F238E27FC236}">
                <a16:creationId xmlns:a16="http://schemas.microsoft.com/office/drawing/2014/main" id="{8652ED99-67E7-49B3-B83F-441707E28A79}"/>
              </a:ext>
            </a:extLst>
          </p:cNvPr>
          <p:cNvSpPr txBox="1"/>
          <p:nvPr/>
        </p:nvSpPr>
        <p:spPr>
          <a:xfrm>
            <a:off x="6141720" y="4256945"/>
            <a:ext cx="3441648" cy="369332"/>
          </a:xfrm>
          <a:prstGeom prst="rect">
            <a:avLst/>
          </a:prstGeom>
          <a:noFill/>
        </p:spPr>
        <p:txBody>
          <a:bodyPr wrap="none" lIns="0" tIns="0" rIns="0" bIns="0" rtlCol="0">
            <a:spAutoFit/>
          </a:bodyPr>
          <a:lstStyle/>
          <a:p>
            <a:pPr algn="l"/>
            <a:r>
              <a:rPr lang="en-US" sz="2400" b="1">
                <a:solidFill>
                  <a:schemeClr val="bg1">
                    <a:lumMod val="50000"/>
                  </a:schemeClr>
                </a:solidFill>
                <a:latin typeface="#9Slide02 Noi dung rat dai" panose="02000000000000000000" pitchFamily="2" charset="0"/>
                <a:ea typeface="#9Slide02 Noi dung rat dai" panose="02000000000000000000" pitchFamily="2" charset="0"/>
              </a:rPr>
              <a:t>GVHD: Ths. Trần Thanh Lam</a:t>
            </a:r>
          </a:p>
        </p:txBody>
      </p:sp>
      <p:pic>
        <p:nvPicPr>
          <p:cNvPr id="9" name="Picture 8">
            <a:extLst>
              <a:ext uri="{FF2B5EF4-FFF2-40B4-BE49-F238E27FC236}">
                <a16:creationId xmlns:a16="http://schemas.microsoft.com/office/drawing/2014/main" id="{E4D16C57-F4E8-4FBE-9548-18167071102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8542" r="96389">
                        <a14:foregroundMark x1="11250" y1="51406" x2="8819" y2="72461"/>
                        <a14:foregroundMark x1="8819" y1="72461" x2="9028" y2="73750"/>
                        <a14:foregroundMark x1="8750" y1="54023" x2="8542" y2="58594"/>
                        <a14:foregroundMark x1="91458" y1="52773" x2="88750" y2="64570"/>
                        <a14:foregroundMark x1="88750" y1="64570" x2="89514" y2="57227"/>
                        <a14:foregroundMark x1="89514" y1="57227" x2="90486" y2="73594"/>
                        <a14:foregroundMark x1="95417" y1="53203" x2="96389" y2="55977"/>
                        <a14:backgroundMark x1="16944" y1="47227" x2="71111" y2="45977"/>
                        <a14:backgroundMark x1="71111" y1="45977" x2="76944" y2="46094"/>
                      </a14:backgroundRemoval>
                    </a14:imgEffect>
                  </a14:imgLayer>
                </a14:imgProps>
              </a:ext>
            </a:extLst>
          </a:blip>
          <a:stretch>
            <a:fillRect/>
          </a:stretch>
        </p:blipFill>
        <p:spPr>
          <a:xfrm>
            <a:off x="891853" y="804252"/>
            <a:ext cx="3857625" cy="6858000"/>
          </a:xfrm>
          <a:prstGeom prst="rect">
            <a:avLst/>
          </a:prstGeom>
        </p:spPr>
      </p:pic>
    </p:spTree>
    <p:extLst>
      <p:ext uri="{BB962C8B-B14F-4D97-AF65-F5344CB8AC3E}">
        <p14:creationId xmlns:p14="http://schemas.microsoft.com/office/powerpoint/2010/main" val="28170795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8" name="TextBox 17">
            <a:extLst>
              <a:ext uri="{FF2B5EF4-FFF2-40B4-BE49-F238E27FC236}">
                <a16:creationId xmlns:a16="http://schemas.microsoft.com/office/drawing/2014/main" id="{231854C9-A03F-4C94-81D7-7B115FB5AF5C}"/>
              </a:ext>
            </a:extLst>
          </p:cNvPr>
          <p:cNvSpPr txBox="1"/>
          <p:nvPr/>
        </p:nvSpPr>
        <p:spPr>
          <a:xfrm>
            <a:off x="3281928"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6" name="Picture 25" descr="Diagram&#10;&#10;Description automatically generated">
            <a:extLst>
              <a:ext uri="{FF2B5EF4-FFF2-40B4-BE49-F238E27FC236}">
                <a16:creationId xmlns:a16="http://schemas.microsoft.com/office/drawing/2014/main" id="{7CDA0325-12EB-41C9-8367-FC8308976C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565229"/>
            <a:ext cx="7772400" cy="4114681"/>
          </a:xfrm>
          <a:prstGeom prst="rect">
            <a:avLst/>
          </a:prstGeom>
          <a:noFill/>
          <a:ln>
            <a:noFill/>
          </a:ln>
        </p:spPr>
      </p:pic>
      <p:pic>
        <p:nvPicPr>
          <p:cNvPr id="16" name="Picture 15" descr="A picture containing diagram&#10;&#10;Description automatically generated">
            <a:extLst>
              <a:ext uri="{FF2B5EF4-FFF2-40B4-BE49-F238E27FC236}">
                <a16:creationId xmlns:a16="http://schemas.microsoft.com/office/drawing/2014/main" id="{EBAD50C3-089D-47E1-A1CF-4693FE5BAA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0" y="2364906"/>
            <a:ext cx="8563956" cy="4391180"/>
          </a:xfrm>
          <a:prstGeom prst="rect">
            <a:avLst/>
          </a:prstGeom>
          <a:noFill/>
          <a:ln>
            <a:noFill/>
          </a:ln>
        </p:spPr>
      </p:pic>
      <p:pic>
        <p:nvPicPr>
          <p:cNvPr id="17" name="Picture 16" descr="A picture containing text, electronics&#10;&#10;Description automatically generated">
            <a:extLst>
              <a:ext uri="{FF2B5EF4-FFF2-40B4-BE49-F238E27FC236}">
                <a16:creationId xmlns:a16="http://schemas.microsoft.com/office/drawing/2014/main" id="{D4CB65DD-4C79-4252-BF9D-8CD014E059CF}"/>
              </a:ext>
            </a:extLst>
          </p:cNvPr>
          <p:cNvPicPr/>
          <p:nvPr/>
        </p:nvPicPr>
        <p:blipFill>
          <a:blip r:embed="rId4"/>
          <a:stretch>
            <a:fillRect/>
          </a:stretch>
        </p:blipFill>
        <p:spPr>
          <a:xfrm>
            <a:off x="-10309607" y="2527804"/>
            <a:ext cx="3940189" cy="1442150"/>
          </a:xfrm>
          <a:prstGeom prst="rect">
            <a:avLst/>
          </a:prstGeom>
        </p:spPr>
      </p:pic>
      <p:pic>
        <p:nvPicPr>
          <p:cNvPr id="19" name="Picture 18">
            <a:extLst>
              <a:ext uri="{FF2B5EF4-FFF2-40B4-BE49-F238E27FC236}">
                <a16:creationId xmlns:a16="http://schemas.microsoft.com/office/drawing/2014/main" id="{B461A3A3-043C-4CB6-9817-C18D34DDB1DA}"/>
              </a:ext>
            </a:extLst>
          </p:cNvPr>
          <p:cNvPicPr/>
          <p:nvPr/>
        </p:nvPicPr>
        <p:blipFill>
          <a:blip r:embed="rId5"/>
          <a:stretch>
            <a:fillRect/>
          </a:stretch>
        </p:blipFill>
        <p:spPr>
          <a:xfrm>
            <a:off x="-3953419" y="2307598"/>
            <a:ext cx="2400300" cy="2000250"/>
          </a:xfrm>
          <a:prstGeom prst="rect">
            <a:avLst/>
          </a:prstGeom>
        </p:spPr>
      </p:pic>
      <p:pic>
        <p:nvPicPr>
          <p:cNvPr id="24" name="Picture 23" descr="Cảm Biến gia tốc GY-521 6DOF IMU MPU6050 - Nshop">
            <a:extLst>
              <a:ext uri="{FF2B5EF4-FFF2-40B4-BE49-F238E27FC236}">
                <a16:creationId xmlns:a16="http://schemas.microsoft.com/office/drawing/2014/main" id="{60150905-6E1E-4A2E-8E78-6F4302313D7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3090" y="4395935"/>
            <a:ext cx="1626235" cy="1626235"/>
          </a:xfrm>
          <a:prstGeom prst="rect">
            <a:avLst/>
          </a:prstGeom>
          <a:noFill/>
          <a:ln>
            <a:noFill/>
          </a:ln>
        </p:spPr>
      </p:pic>
      <p:pic>
        <p:nvPicPr>
          <p:cNvPr id="25" name="Picture 24" descr="A close-up of a circuit board&#10;&#10;Description automatically generated with medium confidence">
            <a:extLst>
              <a:ext uri="{FF2B5EF4-FFF2-40B4-BE49-F238E27FC236}">
                <a16:creationId xmlns:a16="http://schemas.microsoft.com/office/drawing/2014/main" id="{334E422E-6BBE-434E-89D2-6D0A6EB51D69}"/>
              </a:ext>
            </a:extLst>
          </p:cNvPr>
          <p:cNvPicPr/>
          <p:nvPr/>
        </p:nvPicPr>
        <p:blipFill>
          <a:blip r:embed="rId7"/>
          <a:stretch>
            <a:fillRect/>
          </a:stretch>
        </p:blipFill>
        <p:spPr>
          <a:xfrm>
            <a:off x="-3570994" y="4846512"/>
            <a:ext cx="1709420" cy="1037590"/>
          </a:xfrm>
          <a:prstGeom prst="rect">
            <a:avLst/>
          </a:prstGeom>
        </p:spPr>
      </p:pic>
      <p:sp>
        <p:nvSpPr>
          <p:cNvPr id="27" name="TextBox 26">
            <a:extLst>
              <a:ext uri="{FF2B5EF4-FFF2-40B4-BE49-F238E27FC236}">
                <a16:creationId xmlns:a16="http://schemas.microsoft.com/office/drawing/2014/main" id="{ACB45E0D-5FF0-4D2A-8B81-2D6D7944C8B7}"/>
              </a:ext>
            </a:extLst>
          </p:cNvPr>
          <p:cNvSpPr txBox="1"/>
          <p:nvPr/>
        </p:nvSpPr>
        <p:spPr>
          <a:xfrm>
            <a:off x="-3839865"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ea typeface="Calibri" panose="020F0502020204030204" pitchFamily="34" charset="0"/>
              </a:rPr>
              <a:t>Cảm biến siêu âm</a:t>
            </a:r>
            <a:r>
              <a:rPr lang="en-US" sz="2000">
                <a:solidFill>
                  <a:schemeClr val="bg1">
                    <a:lumMod val="50000"/>
                  </a:schemeClr>
                </a:solidFill>
                <a:effectLst/>
                <a:latin typeface="#9Slide02 Tieu de rat dai 02" panose="020B0606020202050201" pitchFamily="34" charset="0"/>
                <a:ea typeface="Calibri" panose="020F0502020204030204" pitchFamily="34" charset="0"/>
              </a:rPr>
              <a:t> US-015</a:t>
            </a:r>
            <a:endParaRPr lang="en-US" sz="2000">
              <a:solidFill>
                <a:schemeClr val="bg1">
                  <a:lumMod val="50000"/>
                </a:schemeClr>
              </a:solidFill>
              <a:latin typeface="#9Slide02 Tieu de rat dai 02" panose="020B0606020202050201" pitchFamily="34" charset="0"/>
            </a:endParaRPr>
          </a:p>
        </p:txBody>
      </p:sp>
      <p:sp>
        <p:nvSpPr>
          <p:cNvPr id="28" name="TextBox 27">
            <a:extLst>
              <a:ext uri="{FF2B5EF4-FFF2-40B4-BE49-F238E27FC236}">
                <a16:creationId xmlns:a16="http://schemas.microsoft.com/office/drawing/2014/main" id="{C94D4AAD-A84E-4751-88A7-51027DEA541B}"/>
              </a:ext>
            </a:extLst>
          </p:cNvPr>
          <p:cNvSpPr txBox="1"/>
          <p:nvPr/>
        </p:nvSpPr>
        <p:spPr>
          <a:xfrm>
            <a:off x="-9554902"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cảm biến gia tốc MPU9250</a:t>
            </a:r>
          </a:p>
        </p:txBody>
      </p:sp>
      <p:sp>
        <p:nvSpPr>
          <p:cNvPr id="29" name="TextBox 28">
            <a:extLst>
              <a:ext uri="{FF2B5EF4-FFF2-40B4-BE49-F238E27FC236}">
                <a16:creationId xmlns:a16="http://schemas.microsoft.com/office/drawing/2014/main" id="{C9BEBCBD-2D52-4BAC-A90D-F2EF16EAB2E8}"/>
              </a:ext>
            </a:extLst>
          </p:cNvPr>
          <p:cNvSpPr txBox="1"/>
          <p:nvPr/>
        </p:nvSpPr>
        <p:spPr>
          <a:xfrm>
            <a:off x="-3721150" y="4176827"/>
            <a:ext cx="193576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DC Servo JGB37-520</a:t>
            </a:r>
            <a:r>
              <a:rPr lang="en-US" sz="1800">
                <a:effectLst/>
                <a:latin typeface="Times New Roman" panose="02020603050405020304" pitchFamily="18" charset="0"/>
                <a:ea typeface="Calibri" panose="020F0502020204030204" pitchFamily="34" charset="0"/>
              </a:rPr>
              <a:t> </a:t>
            </a:r>
            <a:endParaRPr lang="en-US"/>
          </a:p>
        </p:txBody>
      </p:sp>
      <p:sp>
        <p:nvSpPr>
          <p:cNvPr id="31" name="TextBox 30">
            <a:extLst>
              <a:ext uri="{FF2B5EF4-FFF2-40B4-BE49-F238E27FC236}">
                <a16:creationId xmlns:a16="http://schemas.microsoft.com/office/drawing/2014/main" id="{C6036038-2E82-4690-B8C8-883D5070406A}"/>
              </a:ext>
            </a:extLst>
          </p:cNvPr>
          <p:cNvSpPr txBox="1"/>
          <p:nvPr/>
        </p:nvSpPr>
        <p:spPr>
          <a:xfrm>
            <a:off x="-9410616" y="4004058"/>
            <a:ext cx="2268620"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motor driver asmd300</a:t>
            </a:r>
            <a:endParaRPr lang="en-US"/>
          </a:p>
        </p:txBody>
      </p:sp>
      <p:pic>
        <p:nvPicPr>
          <p:cNvPr id="32" name="Picture 2" descr="Module thu phát Wifi ESP8266 NodeMCU Lua CP2102 - Nshop">
            <a:extLst>
              <a:ext uri="{FF2B5EF4-FFF2-40B4-BE49-F238E27FC236}">
                <a16:creationId xmlns:a16="http://schemas.microsoft.com/office/drawing/2014/main" id="{E3A9B2AD-5D44-4B8A-82E6-B82A5722F2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972" y="4071148"/>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8896B8D-A454-46A3-B6C5-180403DE5D4A}"/>
              </a:ext>
            </a:extLst>
          </p:cNvPr>
          <p:cNvSpPr txBox="1"/>
          <p:nvPr/>
        </p:nvSpPr>
        <p:spPr>
          <a:xfrm>
            <a:off x="-6021787" y="6022170"/>
            <a:ext cx="98143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ESP8266</a:t>
            </a:r>
          </a:p>
        </p:txBody>
      </p:sp>
    </p:spTree>
    <p:extLst>
      <p:ext uri="{BB962C8B-B14F-4D97-AF65-F5344CB8AC3E}">
        <p14:creationId xmlns:p14="http://schemas.microsoft.com/office/powerpoint/2010/main" val="310572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8" name="TextBox 17">
            <a:extLst>
              <a:ext uri="{FF2B5EF4-FFF2-40B4-BE49-F238E27FC236}">
                <a16:creationId xmlns:a16="http://schemas.microsoft.com/office/drawing/2014/main" id="{231854C9-A03F-4C94-81D7-7B115FB5AF5C}"/>
              </a:ext>
            </a:extLst>
          </p:cNvPr>
          <p:cNvSpPr txBox="1"/>
          <p:nvPr/>
        </p:nvSpPr>
        <p:spPr>
          <a:xfrm>
            <a:off x="3281928"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6" name="Picture 25" descr="Diagram&#10;&#10;Description automatically generated">
            <a:extLst>
              <a:ext uri="{FF2B5EF4-FFF2-40B4-BE49-F238E27FC236}">
                <a16:creationId xmlns:a16="http://schemas.microsoft.com/office/drawing/2014/main" id="{7CDA0325-12EB-41C9-8367-FC8308976C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6400" y="2565229"/>
            <a:ext cx="7772400" cy="4114681"/>
          </a:xfrm>
          <a:prstGeom prst="rect">
            <a:avLst/>
          </a:prstGeom>
          <a:noFill/>
          <a:ln>
            <a:noFill/>
          </a:ln>
        </p:spPr>
      </p:pic>
      <p:pic>
        <p:nvPicPr>
          <p:cNvPr id="16" name="Picture 15" descr="A picture containing text, electronics&#10;&#10;Description automatically generated">
            <a:extLst>
              <a:ext uri="{FF2B5EF4-FFF2-40B4-BE49-F238E27FC236}">
                <a16:creationId xmlns:a16="http://schemas.microsoft.com/office/drawing/2014/main" id="{0E1D7930-EE8F-4E74-9746-7B3AA270852F}"/>
              </a:ext>
            </a:extLst>
          </p:cNvPr>
          <p:cNvPicPr/>
          <p:nvPr/>
        </p:nvPicPr>
        <p:blipFill>
          <a:blip r:embed="rId3"/>
          <a:stretch>
            <a:fillRect/>
          </a:stretch>
        </p:blipFill>
        <p:spPr>
          <a:xfrm>
            <a:off x="1311833" y="2527804"/>
            <a:ext cx="3940189" cy="1442150"/>
          </a:xfrm>
          <a:prstGeom prst="rect">
            <a:avLst/>
          </a:prstGeom>
        </p:spPr>
      </p:pic>
      <p:pic>
        <p:nvPicPr>
          <p:cNvPr id="17" name="Picture 16">
            <a:extLst>
              <a:ext uri="{FF2B5EF4-FFF2-40B4-BE49-F238E27FC236}">
                <a16:creationId xmlns:a16="http://schemas.microsoft.com/office/drawing/2014/main" id="{B9FE1A06-8016-4DE1-B7D0-E5C600C61C7D}"/>
              </a:ext>
            </a:extLst>
          </p:cNvPr>
          <p:cNvPicPr/>
          <p:nvPr/>
        </p:nvPicPr>
        <p:blipFill>
          <a:blip r:embed="rId4"/>
          <a:stretch>
            <a:fillRect/>
          </a:stretch>
        </p:blipFill>
        <p:spPr>
          <a:xfrm>
            <a:off x="7668021" y="2307598"/>
            <a:ext cx="2400300" cy="2000250"/>
          </a:xfrm>
          <a:prstGeom prst="rect">
            <a:avLst/>
          </a:prstGeom>
        </p:spPr>
      </p:pic>
      <p:pic>
        <p:nvPicPr>
          <p:cNvPr id="19" name="Picture 18" descr="Cảm Biến gia tốc GY-521 6DOF IMU MPU6050 - Nshop">
            <a:extLst>
              <a:ext uri="{FF2B5EF4-FFF2-40B4-BE49-F238E27FC236}">
                <a16:creationId xmlns:a16="http://schemas.microsoft.com/office/drawing/2014/main" id="{A17B6BD4-6F54-4DE9-9CC4-E4F1C2C90B1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8350" y="4395935"/>
            <a:ext cx="1626235" cy="1626235"/>
          </a:xfrm>
          <a:prstGeom prst="rect">
            <a:avLst/>
          </a:prstGeom>
          <a:noFill/>
          <a:ln>
            <a:noFill/>
          </a:ln>
        </p:spPr>
      </p:pic>
      <p:pic>
        <p:nvPicPr>
          <p:cNvPr id="24" name="Picture 23" descr="A close-up of a circuit board&#10;&#10;Description automatically generated with medium confidence">
            <a:extLst>
              <a:ext uri="{FF2B5EF4-FFF2-40B4-BE49-F238E27FC236}">
                <a16:creationId xmlns:a16="http://schemas.microsoft.com/office/drawing/2014/main" id="{74238D39-7ADB-47D6-ADE3-DE50DA767F8B}"/>
              </a:ext>
            </a:extLst>
          </p:cNvPr>
          <p:cNvPicPr/>
          <p:nvPr/>
        </p:nvPicPr>
        <p:blipFill>
          <a:blip r:embed="rId6"/>
          <a:stretch>
            <a:fillRect/>
          </a:stretch>
        </p:blipFill>
        <p:spPr>
          <a:xfrm>
            <a:off x="8050446" y="4846512"/>
            <a:ext cx="1709420" cy="1037590"/>
          </a:xfrm>
          <a:prstGeom prst="rect">
            <a:avLst/>
          </a:prstGeom>
        </p:spPr>
      </p:pic>
      <p:sp>
        <p:nvSpPr>
          <p:cNvPr id="25" name="TextBox 24">
            <a:extLst>
              <a:ext uri="{FF2B5EF4-FFF2-40B4-BE49-F238E27FC236}">
                <a16:creationId xmlns:a16="http://schemas.microsoft.com/office/drawing/2014/main" id="{3D394080-23FE-491B-AEAA-0CEDC4EE2C40}"/>
              </a:ext>
            </a:extLst>
          </p:cNvPr>
          <p:cNvSpPr txBox="1"/>
          <p:nvPr/>
        </p:nvSpPr>
        <p:spPr>
          <a:xfrm>
            <a:off x="7781575"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ea typeface="Calibri" panose="020F0502020204030204" pitchFamily="34" charset="0"/>
              </a:rPr>
              <a:t>Cảm biến siêu âm</a:t>
            </a:r>
            <a:r>
              <a:rPr lang="en-US" sz="2000">
                <a:solidFill>
                  <a:schemeClr val="bg1">
                    <a:lumMod val="50000"/>
                  </a:schemeClr>
                </a:solidFill>
                <a:effectLst/>
                <a:latin typeface="#9Slide02 Tieu de rat dai 02" panose="020B0606020202050201" pitchFamily="34" charset="0"/>
                <a:ea typeface="Calibri" panose="020F0502020204030204" pitchFamily="34" charset="0"/>
              </a:rPr>
              <a:t> US-015</a:t>
            </a:r>
            <a:endParaRPr lang="en-US" sz="2000">
              <a:solidFill>
                <a:schemeClr val="bg1">
                  <a:lumMod val="50000"/>
                </a:schemeClr>
              </a:solidFill>
              <a:latin typeface="#9Slide02 Tieu de rat dai 02" panose="020B0606020202050201" pitchFamily="34" charset="0"/>
            </a:endParaRPr>
          </a:p>
        </p:txBody>
      </p:sp>
      <p:sp>
        <p:nvSpPr>
          <p:cNvPr id="27" name="TextBox 26">
            <a:extLst>
              <a:ext uri="{FF2B5EF4-FFF2-40B4-BE49-F238E27FC236}">
                <a16:creationId xmlns:a16="http://schemas.microsoft.com/office/drawing/2014/main" id="{2CADB2E9-A5A8-4DEC-B493-735B71B12F04}"/>
              </a:ext>
            </a:extLst>
          </p:cNvPr>
          <p:cNvSpPr txBox="1"/>
          <p:nvPr/>
        </p:nvSpPr>
        <p:spPr>
          <a:xfrm>
            <a:off x="2066538" y="6022170"/>
            <a:ext cx="2313407"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cảm biến gia tốc MPU9250</a:t>
            </a:r>
          </a:p>
        </p:txBody>
      </p:sp>
      <p:sp>
        <p:nvSpPr>
          <p:cNvPr id="28" name="TextBox 27">
            <a:extLst>
              <a:ext uri="{FF2B5EF4-FFF2-40B4-BE49-F238E27FC236}">
                <a16:creationId xmlns:a16="http://schemas.microsoft.com/office/drawing/2014/main" id="{16F83A18-7631-4C23-BC24-AFEEFDA27D64}"/>
              </a:ext>
            </a:extLst>
          </p:cNvPr>
          <p:cNvSpPr txBox="1"/>
          <p:nvPr/>
        </p:nvSpPr>
        <p:spPr>
          <a:xfrm>
            <a:off x="7900290" y="4176827"/>
            <a:ext cx="193576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DC Servo JGB37-520</a:t>
            </a:r>
            <a:r>
              <a:rPr lang="en-US" sz="1800">
                <a:effectLst/>
                <a:latin typeface="Times New Roman" panose="02020603050405020304" pitchFamily="18" charset="0"/>
                <a:ea typeface="Calibri" panose="020F0502020204030204" pitchFamily="34" charset="0"/>
              </a:rPr>
              <a:t> </a:t>
            </a:r>
            <a:endParaRPr lang="en-US"/>
          </a:p>
        </p:txBody>
      </p:sp>
      <p:sp>
        <p:nvSpPr>
          <p:cNvPr id="29" name="TextBox 28">
            <a:extLst>
              <a:ext uri="{FF2B5EF4-FFF2-40B4-BE49-F238E27FC236}">
                <a16:creationId xmlns:a16="http://schemas.microsoft.com/office/drawing/2014/main" id="{FE10F5FA-E4A9-4858-B060-33E8556B1B73}"/>
              </a:ext>
            </a:extLst>
          </p:cNvPr>
          <p:cNvSpPr txBox="1"/>
          <p:nvPr/>
        </p:nvSpPr>
        <p:spPr>
          <a:xfrm>
            <a:off x="2210824" y="4004058"/>
            <a:ext cx="2268620"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motor driver asmd300</a:t>
            </a:r>
            <a:endParaRPr lang="en-US"/>
          </a:p>
        </p:txBody>
      </p:sp>
      <p:pic>
        <p:nvPicPr>
          <p:cNvPr id="31" name="Picture 2" descr="Module thu phát Wifi ESP8266 NodeMCU Lua CP2102 - Nshop">
            <a:extLst>
              <a:ext uri="{FF2B5EF4-FFF2-40B4-BE49-F238E27FC236}">
                <a16:creationId xmlns:a16="http://schemas.microsoft.com/office/drawing/2014/main" id="{8E22CDA5-ACA7-4901-98B4-0BF229605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5468" y="4071148"/>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2155774-7144-490F-A03B-0E0808FD6388}"/>
              </a:ext>
            </a:extLst>
          </p:cNvPr>
          <p:cNvSpPr txBox="1"/>
          <p:nvPr/>
        </p:nvSpPr>
        <p:spPr>
          <a:xfrm>
            <a:off x="5599653" y="6022170"/>
            <a:ext cx="98143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ESP8266</a:t>
            </a:r>
          </a:p>
        </p:txBody>
      </p:sp>
      <p:sp>
        <p:nvSpPr>
          <p:cNvPr id="40" name="TextBox 39">
            <a:extLst>
              <a:ext uri="{FF2B5EF4-FFF2-40B4-BE49-F238E27FC236}">
                <a16:creationId xmlns:a16="http://schemas.microsoft.com/office/drawing/2014/main" id="{77103EA3-87A4-44DD-96FF-299624AF847E}"/>
              </a:ext>
            </a:extLst>
          </p:cNvPr>
          <p:cNvSpPr txBox="1"/>
          <p:nvPr/>
        </p:nvSpPr>
        <p:spPr>
          <a:xfrm>
            <a:off x="-7985060"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pic>
        <p:nvPicPr>
          <p:cNvPr id="41" name="Picture 40" descr="Diagram&#10;&#10;Description automatically generated">
            <a:extLst>
              <a:ext uri="{FF2B5EF4-FFF2-40B4-BE49-F238E27FC236}">
                <a16:creationId xmlns:a16="http://schemas.microsoft.com/office/drawing/2014/main" id="{7E823541-04FF-4D46-A4E6-DE9B8BAEECFF}"/>
              </a:ext>
            </a:extLst>
          </p:cNvPr>
          <p:cNvPicPr/>
          <p:nvPr/>
        </p:nvPicPr>
        <p:blipFill>
          <a:blip r:embed="rId8"/>
          <a:stretch>
            <a:fillRect/>
          </a:stretch>
        </p:blipFill>
        <p:spPr>
          <a:xfrm>
            <a:off x="-10363200" y="2658500"/>
            <a:ext cx="9863449" cy="3836873"/>
          </a:xfrm>
          <a:prstGeom prst="rect">
            <a:avLst/>
          </a:prstGeom>
        </p:spPr>
      </p:pic>
    </p:spTree>
    <p:extLst>
      <p:ext uri="{BB962C8B-B14F-4D97-AF65-F5344CB8AC3E}">
        <p14:creationId xmlns:p14="http://schemas.microsoft.com/office/powerpoint/2010/main" val="404330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46" name="TextBox 45">
            <a:extLst>
              <a:ext uri="{FF2B5EF4-FFF2-40B4-BE49-F238E27FC236}">
                <a16:creationId xmlns:a16="http://schemas.microsoft.com/office/drawing/2014/main" id="{E8D91315-E033-46A0-AB15-C0D9D7F95F6D}"/>
              </a:ext>
            </a:extLst>
          </p:cNvPr>
          <p:cNvSpPr txBox="1"/>
          <p:nvPr/>
        </p:nvSpPr>
        <p:spPr>
          <a:xfrm>
            <a:off x="3816921"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pic>
        <p:nvPicPr>
          <p:cNvPr id="25" name="Picture 24" descr="Diagram&#10;&#10;Description automatically generated">
            <a:extLst>
              <a:ext uri="{FF2B5EF4-FFF2-40B4-BE49-F238E27FC236}">
                <a16:creationId xmlns:a16="http://schemas.microsoft.com/office/drawing/2014/main" id="{0C2378D3-66D5-4EB6-8164-23B480D705D9}"/>
              </a:ext>
            </a:extLst>
          </p:cNvPr>
          <p:cNvPicPr/>
          <p:nvPr/>
        </p:nvPicPr>
        <p:blipFill>
          <a:blip r:embed="rId2"/>
          <a:stretch>
            <a:fillRect/>
          </a:stretch>
        </p:blipFill>
        <p:spPr>
          <a:xfrm>
            <a:off x="1438781" y="2658500"/>
            <a:ext cx="9863449" cy="3836873"/>
          </a:xfrm>
          <a:prstGeom prst="rect">
            <a:avLst/>
          </a:prstGeom>
        </p:spPr>
      </p:pic>
      <p:sp>
        <p:nvSpPr>
          <p:cNvPr id="27" name="TextBox 26">
            <a:extLst>
              <a:ext uri="{FF2B5EF4-FFF2-40B4-BE49-F238E27FC236}">
                <a16:creationId xmlns:a16="http://schemas.microsoft.com/office/drawing/2014/main" id="{5E10BF9A-A211-4DFF-8365-4865CD847BD0}"/>
              </a:ext>
            </a:extLst>
          </p:cNvPr>
          <p:cNvSpPr txBox="1"/>
          <p:nvPr/>
        </p:nvSpPr>
        <p:spPr>
          <a:xfrm>
            <a:off x="14695495"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8" name="Picture 27" descr="A picture containing text, electronics&#10;&#10;Description automatically generated">
            <a:extLst>
              <a:ext uri="{FF2B5EF4-FFF2-40B4-BE49-F238E27FC236}">
                <a16:creationId xmlns:a16="http://schemas.microsoft.com/office/drawing/2014/main" id="{76D1C3F1-91A6-4340-93C5-5661D10510DF}"/>
              </a:ext>
            </a:extLst>
          </p:cNvPr>
          <p:cNvPicPr/>
          <p:nvPr/>
        </p:nvPicPr>
        <p:blipFill>
          <a:blip r:embed="rId3"/>
          <a:stretch>
            <a:fillRect/>
          </a:stretch>
        </p:blipFill>
        <p:spPr>
          <a:xfrm>
            <a:off x="12725400" y="2527804"/>
            <a:ext cx="3940189" cy="1442150"/>
          </a:xfrm>
          <a:prstGeom prst="rect">
            <a:avLst/>
          </a:prstGeom>
        </p:spPr>
      </p:pic>
      <p:pic>
        <p:nvPicPr>
          <p:cNvPr id="29" name="Picture 28">
            <a:extLst>
              <a:ext uri="{FF2B5EF4-FFF2-40B4-BE49-F238E27FC236}">
                <a16:creationId xmlns:a16="http://schemas.microsoft.com/office/drawing/2014/main" id="{39737A9C-3DE1-41A5-BB17-E123C313E264}"/>
              </a:ext>
            </a:extLst>
          </p:cNvPr>
          <p:cNvPicPr/>
          <p:nvPr/>
        </p:nvPicPr>
        <p:blipFill>
          <a:blip r:embed="rId4"/>
          <a:stretch>
            <a:fillRect/>
          </a:stretch>
        </p:blipFill>
        <p:spPr>
          <a:xfrm>
            <a:off x="19081588" y="2307598"/>
            <a:ext cx="2400300" cy="2000250"/>
          </a:xfrm>
          <a:prstGeom prst="rect">
            <a:avLst/>
          </a:prstGeom>
        </p:spPr>
      </p:pic>
      <p:pic>
        <p:nvPicPr>
          <p:cNvPr id="30" name="Picture 29" descr="Cảm Biến gia tốc GY-521 6DOF IMU MPU6050 - Nshop">
            <a:extLst>
              <a:ext uri="{FF2B5EF4-FFF2-40B4-BE49-F238E27FC236}">
                <a16:creationId xmlns:a16="http://schemas.microsoft.com/office/drawing/2014/main" id="{AE1DB079-72E0-4C1A-BF4C-62E457A468C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61917" y="4395935"/>
            <a:ext cx="1626235" cy="1626235"/>
          </a:xfrm>
          <a:prstGeom prst="rect">
            <a:avLst/>
          </a:prstGeom>
          <a:noFill/>
          <a:ln>
            <a:noFill/>
          </a:ln>
        </p:spPr>
      </p:pic>
      <p:pic>
        <p:nvPicPr>
          <p:cNvPr id="31" name="Picture 30" descr="A close-up of a circuit board&#10;&#10;Description automatically generated with medium confidence">
            <a:extLst>
              <a:ext uri="{FF2B5EF4-FFF2-40B4-BE49-F238E27FC236}">
                <a16:creationId xmlns:a16="http://schemas.microsoft.com/office/drawing/2014/main" id="{C54CEB23-4413-4C96-A6DD-7B90258B14B7}"/>
              </a:ext>
            </a:extLst>
          </p:cNvPr>
          <p:cNvPicPr/>
          <p:nvPr/>
        </p:nvPicPr>
        <p:blipFill>
          <a:blip r:embed="rId6"/>
          <a:stretch>
            <a:fillRect/>
          </a:stretch>
        </p:blipFill>
        <p:spPr>
          <a:xfrm>
            <a:off x="19464013" y="4846512"/>
            <a:ext cx="1709420" cy="1037590"/>
          </a:xfrm>
          <a:prstGeom prst="rect">
            <a:avLst/>
          </a:prstGeom>
        </p:spPr>
      </p:pic>
      <p:sp>
        <p:nvSpPr>
          <p:cNvPr id="32" name="TextBox 31">
            <a:extLst>
              <a:ext uri="{FF2B5EF4-FFF2-40B4-BE49-F238E27FC236}">
                <a16:creationId xmlns:a16="http://schemas.microsoft.com/office/drawing/2014/main" id="{399447C5-7EAF-478F-85CD-3454CB29EE93}"/>
              </a:ext>
            </a:extLst>
          </p:cNvPr>
          <p:cNvSpPr txBox="1"/>
          <p:nvPr/>
        </p:nvSpPr>
        <p:spPr>
          <a:xfrm>
            <a:off x="19313857" y="4176827"/>
            <a:ext cx="1935761"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DC Servo JGB37-520</a:t>
            </a:r>
            <a:r>
              <a:rPr lang="en-US" sz="1800">
                <a:effectLst/>
                <a:latin typeface="Times New Roman" panose="02020603050405020304" pitchFamily="18" charset="0"/>
                <a:ea typeface="Calibri" panose="020F0502020204030204" pitchFamily="34" charset="0"/>
              </a:rPr>
              <a:t> </a:t>
            </a:r>
            <a:endParaRPr lang="en-US"/>
          </a:p>
        </p:txBody>
      </p:sp>
      <p:sp>
        <p:nvSpPr>
          <p:cNvPr id="33" name="TextBox 32">
            <a:extLst>
              <a:ext uri="{FF2B5EF4-FFF2-40B4-BE49-F238E27FC236}">
                <a16:creationId xmlns:a16="http://schemas.microsoft.com/office/drawing/2014/main" id="{F9655732-BFEE-4178-9C92-F6A2054EDDFC}"/>
              </a:ext>
            </a:extLst>
          </p:cNvPr>
          <p:cNvSpPr txBox="1"/>
          <p:nvPr/>
        </p:nvSpPr>
        <p:spPr>
          <a:xfrm>
            <a:off x="13624391" y="4004058"/>
            <a:ext cx="2268620" cy="400110"/>
          </a:xfrm>
          <a:prstGeom prst="rect">
            <a:avLst/>
          </a:prstGeom>
          <a:noFill/>
        </p:spPr>
        <p:txBody>
          <a:bodyPr wrap="square">
            <a:spAutoFit/>
          </a:bodyPr>
          <a:lstStyle/>
          <a:p>
            <a:r>
              <a:rPr lang="en-US" sz="2000">
                <a:solidFill>
                  <a:schemeClr val="bg1">
                    <a:lumMod val="50000"/>
                  </a:schemeClr>
                </a:solidFill>
                <a:latin typeface="#9Slide02 Tieu de rat dai 02" panose="020B0606020202050201" pitchFamily="34" charset="0"/>
              </a:rPr>
              <a:t>motor driver asmd300</a:t>
            </a:r>
            <a:endParaRPr lang="en-US"/>
          </a:p>
        </p:txBody>
      </p:sp>
      <p:pic>
        <p:nvPicPr>
          <p:cNvPr id="34" name="Picture 2" descr="Module thu phát Wifi ESP8266 NodeMCU Lua CP2102 - Nshop">
            <a:extLst>
              <a:ext uri="{FF2B5EF4-FFF2-40B4-BE49-F238E27FC236}">
                <a16:creationId xmlns:a16="http://schemas.microsoft.com/office/drawing/2014/main" id="{6E845981-9D01-4A26-85CA-B94CBD79E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99035" y="4071148"/>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F1D7D895-0FC0-4F00-871F-36D3BECD3937}"/>
              </a:ext>
            </a:extLst>
          </p:cNvPr>
          <p:cNvSpPr txBox="1"/>
          <p:nvPr/>
        </p:nvSpPr>
        <p:spPr>
          <a:xfrm>
            <a:off x="-10864165"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83" name="TextBox 82">
            <a:extLst>
              <a:ext uri="{FF2B5EF4-FFF2-40B4-BE49-F238E27FC236}">
                <a16:creationId xmlns:a16="http://schemas.microsoft.com/office/drawing/2014/main" id="{F49770B2-7265-46B8-B8BC-9890CB3CC768}"/>
              </a:ext>
            </a:extLst>
          </p:cNvPr>
          <p:cNvSpPr txBox="1"/>
          <p:nvPr/>
        </p:nvSpPr>
        <p:spPr>
          <a:xfrm>
            <a:off x="-5756998"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grpSp>
        <p:nvGrpSpPr>
          <p:cNvPr id="84" name="Group 83">
            <a:extLst>
              <a:ext uri="{FF2B5EF4-FFF2-40B4-BE49-F238E27FC236}">
                <a16:creationId xmlns:a16="http://schemas.microsoft.com/office/drawing/2014/main" id="{8DD7A62E-EBAD-49C5-98F1-5EF298572D2B}"/>
              </a:ext>
            </a:extLst>
          </p:cNvPr>
          <p:cNvGrpSpPr/>
          <p:nvPr/>
        </p:nvGrpSpPr>
        <p:grpSpPr>
          <a:xfrm>
            <a:off x="-11776798" y="2622380"/>
            <a:ext cx="11368480" cy="3949384"/>
            <a:chOff x="381000" y="2622380"/>
            <a:chExt cx="11368480" cy="3949384"/>
          </a:xfrm>
        </p:grpSpPr>
        <p:sp>
          <p:nvSpPr>
            <p:cNvPr id="85" name="Arrow: Right 84">
              <a:extLst>
                <a:ext uri="{FF2B5EF4-FFF2-40B4-BE49-F238E27FC236}">
                  <a16:creationId xmlns:a16="http://schemas.microsoft.com/office/drawing/2014/main" id="{65E4F759-5F5B-42E9-9E99-57CDF42AECF6}"/>
                </a:ext>
              </a:extLst>
            </p:cNvPr>
            <p:cNvSpPr/>
            <p:nvPr/>
          </p:nvSpPr>
          <p:spPr>
            <a:xfrm>
              <a:off x="381000" y="3886200"/>
              <a:ext cx="12458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DB3ACEB-690D-40B8-8DE7-0B54E496E2B3}"/>
                </a:ext>
              </a:extLst>
            </p:cNvPr>
            <p:cNvSpPr/>
            <p:nvPr/>
          </p:nvSpPr>
          <p:spPr>
            <a:xfrm>
              <a:off x="1638300" y="3543300"/>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600">
                  <a:solidFill>
                    <a:schemeClr val="tx1"/>
                  </a:solidFill>
                </a:rPr>
                <a:t>Σ</a:t>
              </a:r>
              <a:endParaRPr lang="en-US" sz="6600">
                <a:solidFill>
                  <a:schemeClr val="tx1"/>
                </a:solidFill>
              </a:endParaRPr>
            </a:p>
          </p:txBody>
        </p:sp>
        <p:sp>
          <p:nvSpPr>
            <p:cNvPr id="87" name="Arrow: Right 86">
              <a:extLst>
                <a:ext uri="{FF2B5EF4-FFF2-40B4-BE49-F238E27FC236}">
                  <a16:creationId xmlns:a16="http://schemas.microsoft.com/office/drawing/2014/main" id="{6A844061-463D-48B0-8216-0CC5281BA2DE}"/>
                </a:ext>
              </a:extLst>
            </p:cNvPr>
            <p:cNvSpPr/>
            <p:nvPr/>
          </p:nvSpPr>
          <p:spPr>
            <a:xfrm>
              <a:off x="264039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7D841D42-C065-46CF-A3BC-DDF84C6C1586}"/>
                </a:ext>
              </a:extLst>
            </p:cNvPr>
            <p:cNvSpPr txBox="1"/>
            <p:nvPr/>
          </p:nvSpPr>
          <p:spPr>
            <a:xfrm>
              <a:off x="3113532" y="3857954"/>
              <a:ext cx="140102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e(t) = (SP - PV)</a:t>
              </a:r>
            </a:p>
          </p:txBody>
        </p:sp>
        <p:sp>
          <p:nvSpPr>
            <p:cNvPr id="89" name="Arrow: Right 88">
              <a:extLst>
                <a:ext uri="{FF2B5EF4-FFF2-40B4-BE49-F238E27FC236}">
                  <a16:creationId xmlns:a16="http://schemas.microsoft.com/office/drawing/2014/main" id="{D06532FB-8723-4775-9C1E-8BE3C0A33C05}"/>
                </a:ext>
              </a:extLst>
            </p:cNvPr>
            <p:cNvSpPr/>
            <p:nvPr/>
          </p:nvSpPr>
          <p:spPr>
            <a:xfrm>
              <a:off x="453712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Bent 89">
              <a:extLst>
                <a:ext uri="{FF2B5EF4-FFF2-40B4-BE49-F238E27FC236}">
                  <a16:creationId xmlns:a16="http://schemas.microsoft.com/office/drawing/2014/main" id="{52779DBC-F2D5-4623-8AF6-91285B37EEB0}"/>
                </a:ext>
              </a:extLst>
            </p:cNvPr>
            <p:cNvSpPr/>
            <p:nvPr/>
          </p:nvSpPr>
          <p:spPr>
            <a:xfrm>
              <a:off x="3626555" y="2774780"/>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Bent 90">
              <a:extLst>
                <a:ext uri="{FF2B5EF4-FFF2-40B4-BE49-F238E27FC236}">
                  <a16:creationId xmlns:a16="http://schemas.microsoft.com/office/drawing/2014/main" id="{9E782102-E0C9-4953-B573-38F2001EFBCD}"/>
                </a:ext>
              </a:extLst>
            </p:cNvPr>
            <p:cNvSpPr/>
            <p:nvPr/>
          </p:nvSpPr>
          <p:spPr>
            <a:xfrm flipV="1">
              <a:off x="3626555" y="4360466"/>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2" name="Rectangle: Rounded Corners 91">
                  <a:extLst>
                    <a:ext uri="{FF2B5EF4-FFF2-40B4-BE49-F238E27FC236}">
                      <a16:creationId xmlns:a16="http://schemas.microsoft.com/office/drawing/2014/main" id="{0FA953FC-2C10-4C39-9A1B-5B1CA84A73B3}"/>
                    </a:ext>
                  </a:extLst>
                </p:cNvPr>
                <p:cNvSpPr/>
                <p:nvPr/>
              </p:nvSpPr>
              <p:spPr>
                <a:xfrm>
                  <a:off x="5027579" y="262238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𝑃</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𝑝</m:t>
                            </m:r>
                          </m:sub>
                        </m:sSub>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7" name="Rectangle: Rounded Corners 6">
                  <a:extLst>
                    <a:ext uri="{FF2B5EF4-FFF2-40B4-BE49-F238E27FC236}">
                      <a16:creationId xmlns:a16="http://schemas.microsoft.com/office/drawing/2014/main" id="{06258F3A-5ECF-450D-B7BD-1120A5444047}"/>
                    </a:ext>
                  </a:extLst>
                </p:cNvPr>
                <p:cNvSpPr>
                  <a:spLocks noRot="1" noChangeAspect="1" noMove="1" noResize="1" noEditPoints="1" noAdjustHandles="1" noChangeArrowheads="1" noChangeShapeType="1" noTextEdit="1"/>
                </p:cNvSpPr>
                <p:nvPr/>
              </p:nvSpPr>
              <p:spPr>
                <a:xfrm>
                  <a:off x="5027579" y="2622380"/>
                  <a:ext cx="3212689" cy="780082"/>
                </a:xfrm>
                <a:prstGeom prst="roundRect">
                  <a:avLst/>
                </a:prstGeom>
                <a:blipFill>
                  <a:blip r:embed="rId8"/>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Rounded Corners 92">
                  <a:extLst>
                    <a:ext uri="{FF2B5EF4-FFF2-40B4-BE49-F238E27FC236}">
                      <a16:creationId xmlns:a16="http://schemas.microsoft.com/office/drawing/2014/main" id="{AE18D560-2D94-4A34-97C9-7EF5B8B1448E}"/>
                    </a:ext>
                  </a:extLst>
                </p:cNvPr>
                <p:cNvSpPr/>
                <p:nvPr/>
              </p:nvSpPr>
              <p:spPr>
                <a:xfrm>
                  <a:off x="5027579" y="3657092"/>
                  <a:ext cx="3212689" cy="876808"/>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𝐼</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𝑖</m:t>
                            </m:r>
                          </m:sub>
                        </m:sSub>
                        <m:r>
                          <a:rPr lang="en-US" sz="2400">
                            <a:solidFill>
                              <a:schemeClr val="bg1">
                                <a:lumMod val="50000"/>
                              </a:schemeClr>
                            </a:solidFill>
                            <a:latin typeface="Cambria Math" panose="02040503050406030204" pitchFamily="18" charset="0"/>
                          </a:rPr>
                          <m:t>∗</m:t>
                        </m:r>
                        <m:nary>
                          <m:naryPr>
                            <m:ctrlPr>
                              <a:rPr lang="en-US" sz="2400" i="1">
                                <a:solidFill>
                                  <a:schemeClr val="bg1">
                                    <a:lumMod val="50000"/>
                                  </a:schemeClr>
                                </a:solidFill>
                                <a:latin typeface="Cambria Math" panose="02040503050406030204" pitchFamily="18" charset="0"/>
                              </a:rPr>
                            </m:ctrlPr>
                          </m:naryPr>
                          <m:sub>
                            <m:r>
                              <m:rPr>
                                <m:brk m:alnAt="23"/>
                              </m:rPr>
                              <a:rPr lang="en-US" sz="2400">
                                <a:solidFill>
                                  <a:schemeClr val="bg1">
                                    <a:lumMod val="50000"/>
                                  </a:schemeClr>
                                </a:solidFill>
                                <a:latin typeface="Cambria Math" panose="02040503050406030204" pitchFamily="18" charset="0"/>
                              </a:rPr>
                              <m:t>0</m:t>
                            </m:r>
                          </m:sub>
                          <m:sup>
                            <m:r>
                              <a:rPr lang="en-US" sz="2400">
                                <a:solidFill>
                                  <a:schemeClr val="bg1">
                                    <a:lumMod val="50000"/>
                                  </a:schemeClr>
                                </a:solidFill>
                                <a:latin typeface="Cambria Math" panose="02040503050406030204" pitchFamily="18" charset="0"/>
                              </a:rPr>
                              <m:t>𝑡</m:t>
                            </m:r>
                          </m:sup>
                          <m:e>
                            <m:r>
                              <a:rPr lang="en-US" sz="2400">
                                <a:solidFill>
                                  <a:schemeClr val="bg1">
                                    <a:lumMod val="50000"/>
                                  </a:schemeClr>
                                </a:solidFill>
                                <a:latin typeface="Cambria Math" panose="02040503050406030204" pitchFamily="18" charset="0"/>
                              </a:rPr>
                              <m:t>𝑒</m:t>
                            </m:r>
                            <m:d>
                              <m:dPr>
                                <m:ctrlPr>
                                  <a:rPr lang="en-US" sz="2400" i="1">
                                    <a:solidFill>
                                      <a:schemeClr val="bg1">
                                        <a:lumMod val="50000"/>
                                      </a:schemeClr>
                                    </a:solidFill>
                                    <a:latin typeface="Cambria Math" panose="02040503050406030204" pitchFamily="18" charset="0"/>
                                  </a:rPr>
                                </m:ctrlPr>
                              </m:dPr>
                              <m:e>
                                <m:r>
                                  <a:rPr lang="en-US" sz="2400">
                                    <a:solidFill>
                                      <a:schemeClr val="bg1">
                                        <a:lumMod val="50000"/>
                                      </a:schemeClr>
                                    </a:solidFill>
                                    <a:latin typeface="Cambria Math" panose="02040503050406030204" pitchFamily="18" charset="0"/>
                                  </a:rPr>
                                  <m:t>𝑡</m:t>
                                </m:r>
                              </m:e>
                            </m:d>
                          </m:e>
                        </m:nary>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𝑑𝑡</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0" name="Rectangle: Rounded Corners 29">
                  <a:extLst>
                    <a:ext uri="{FF2B5EF4-FFF2-40B4-BE49-F238E27FC236}">
                      <a16:creationId xmlns:a16="http://schemas.microsoft.com/office/drawing/2014/main" id="{AF7686BB-6C0D-4ECB-8DE7-30317B4A7B4C}"/>
                    </a:ext>
                  </a:extLst>
                </p:cNvPr>
                <p:cNvSpPr>
                  <a:spLocks noRot="1" noChangeAspect="1" noMove="1" noResize="1" noEditPoints="1" noAdjustHandles="1" noChangeArrowheads="1" noChangeShapeType="1" noTextEdit="1"/>
                </p:cNvSpPr>
                <p:nvPr/>
              </p:nvSpPr>
              <p:spPr>
                <a:xfrm>
                  <a:off x="5027579" y="3657092"/>
                  <a:ext cx="3212689" cy="876808"/>
                </a:xfrm>
                <a:prstGeom prst="roundRect">
                  <a:avLst/>
                </a:prstGeom>
                <a:blipFill>
                  <a:blip r:embed="rId9"/>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Rounded Corners 93">
                  <a:extLst>
                    <a:ext uri="{FF2B5EF4-FFF2-40B4-BE49-F238E27FC236}">
                      <a16:creationId xmlns:a16="http://schemas.microsoft.com/office/drawing/2014/main" id="{F267D0BB-6D3A-4D7C-9346-166BE30AD048}"/>
                    </a:ext>
                  </a:extLst>
                </p:cNvPr>
                <p:cNvSpPr/>
                <p:nvPr/>
              </p:nvSpPr>
              <p:spPr>
                <a:xfrm>
                  <a:off x="5027579" y="470887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𝐷</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𝑑</m:t>
                            </m:r>
                          </m:sub>
                        </m:sSub>
                        <m:r>
                          <a:rPr lang="en-US" sz="2400">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r>
                              <a:rPr lang="en-US" sz="2400">
                                <a:solidFill>
                                  <a:schemeClr val="bg1">
                                    <a:lumMod val="50000"/>
                                  </a:schemeClr>
                                </a:solidFill>
                                <a:latin typeface="Cambria Math" panose="02040503050406030204" pitchFamily="18" charset="0"/>
                              </a:rPr>
                              <m:t>𝑑𝑒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num>
                          <m:den>
                            <m:r>
                              <a:rPr lang="en-US" sz="2400">
                                <a:solidFill>
                                  <a:schemeClr val="bg1">
                                    <a:lumMod val="50000"/>
                                  </a:schemeClr>
                                </a:solidFill>
                                <a:latin typeface="Cambria Math" panose="02040503050406030204" pitchFamily="18" charset="0"/>
                              </a:rPr>
                              <m:t>𝑑𝑡</m:t>
                            </m:r>
                          </m:den>
                        </m:f>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1" name="Rectangle: Rounded Corners 30">
                  <a:extLst>
                    <a:ext uri="{FF2B5EF4-FFF2-40B4-BE49-F238E27FC236}">
                      <a16:creationId xmlns:a16="http://schemas.microsoft.com/office/drawing/2014/main" id="{656B21DD-CC62-4640-BE3B-1D89A0961A5D}"/>
                    </a:ext>
                  </a:extLst>
                </p:cNvPr>
                <p:cNvSpPr>
                  <a:spLocks noRot="1" noChangeAspect="1" noMove="1" noResize="1" noEditPoints="1" noAdjustHandles="1" noChangeArrowheads="1" noChangeShapeType="1" noTextEdit="1"/>
                </p:cNvSpPr>
                <p:nvPr/>
              </p:nvSpPr>
              <p:spPr>
                <a:xfrm>
                  <a:off x="5027579" y="4708870"/>
                  <a:ext cx="3212689" cy="780082"/>
                </a:xfrm>
                <a:prstGeom prst="roundRect">
                  <a:avLst/>
                </a:prstGeom>
                <a:blipFill>
                  <a:blip r:embed="rId10"/>
                  <a:stretch>
                    <a:fillRect/>
                  </a:stretch>
                </a:blipFill>
                <a:ln>
                  <a:solidFill>
                    <a:srgbClr val="48CFAD"/>
                  </a:solidFill>
                </a:ln>
              </p:spPr>
              <p:txBody>
                <a:bodyPr/>
                <a:lstStyle/>
                <a:p>
                  <a:r>
                    <a:rPr lang="en-US">
                      <a:noFill/>
                    </a:rPr>
                    <a:t> </a:t>
                  </a:r>
                </a:p>
              </p:txBody>
            </p:sp>
          </mc:Fallback>
        </mc:AlternateContent>
        <p:sp>
          <p:nvSpPr>
            <p:cNvPr id="95" name="Oval 94">
              <a:extLst>
                <a:ext uri="{FF2B5EF4-FFF2-40B4-BE49-F238E27FC236}">
                  <a16:creationId xmlns:a16="http://schemas.microsoft.com/office/drawing/2014/main" id="{91128409-5BC0-4270-8049-E1051BAED7BE}"/>
                </a:ext>
              </a:extLst>
            </p:cNvPr>
            <p:cNvSpPr/>
            <p:nvPr/>
          </p:nvSpPr>
          <p:spPr>
            <a:xfrm>
              <a:off x="8647877" y="3551833"/>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000">
                  <a:solidFill>
                    <a:schemeClr val="tx1"/>
                  </a:solidFill>
                </a:rPr>
                <a:t>Σ</a:t>
              </a:r>
              <a:endParaRPr lang="en-US" sz="6000">
                <a:solidFill>
                  <a:schemeClr val="tx1"/>
                </a:solidFill>
              </a:endParaRPr>
            </a:p>
          </p:txBody>
        </p:sp>
        <p:sp>
          <p:nvSpPr>
            <p:cNvPr id="96" name="Arrow: Right 95">
              <a:extLst>
                <a:ext uri="{FF2B5EF4-FFF2-40B4-BE49-F238E27FC236}">
                  <a16:creationId xmlns:a16="http://schemas.microsoft.com/office/drawing/2014/main" id="{E7CDF006-E61D-45DB-B2C2-DF784BDB594F}"/>
                </a:ext>
              </a:extLst>
            </p:cNvPr>
            <p:cNvSpPr/>
            <p:nvPr/>
          </p:nvSpPr>
          <p:spPr>
            <a:xfrm>
              <a:off x="8240268"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Arrow: Right 96">
              <a:extLst>
                <a:ext uri="{FF2B5EF4-FFF2-40B4-BE49-F238E27FC236}">
                  <a16:creationId xmlns:a16="http://schemas.microsoft.com/office/drawing/2014/main" id="{43F5E295-FE76-4516-B5A4-F537E57423B3}"/>
                </a:ext>
              </a:extLst>
            </p:cNvPr>
            <p:cNvSpPr/>
            <p:nvPr/>
          </p:nvSpPr>
          <p:spPr>
            <a:xfrm>
              <a:off x="9651344"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AFD80144-5948-4D60-9139-E08AA487D7E7}"/>
                </a:ext>
              </a:extLst>
            </p:cNvPr>
            <p:cNvSpPr/>
            <p:nvPr/>
          </p:nvSpPr>
          <p:spPr>
            <a:xfrm>
              <a:off x="10046086" y="3551833"/>
              <a:ext cx="1288935" cy="982067"/>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Process</a:t>
              </a:r>
            </a:p>
          </p:txBody>
        </p:sp>
        <p:sp>
          <p:nvSpPr>
            <p:cNvPr id="99" name="Arrow: Right 98">
              <a:extLst>
                <a:ext uri="{FF2B5EF4-FFF2-40B4-BE49-F238E27FC236}">
                  <a16:creationId xmlns:a16="http://schemas.microsoft.com/office/drawing/2014/main" id="{7CDC3184-9BD8-4DA1-A128-C7E6B8CDEE4D}"/>
                </a:ext>
              </a:extLst>
            </p:cNvPr>
            <p:cNvSpPr/>
            <p:nvPr/>
          </p:nvSpPr>
          <p:spPr>
            <a:xfrm>
              <a:off x="1134187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row: Bent 99">
              <a:extLst>
                <a:ext uri="{FF2B5EF4-FFF2-40B4-BE49-F238E27FC236}">
                  <a16:creationId xmlns:a16="http://schemas.microsoft.com/office/drawing/2014/main" id="{8E2DFF44-7793-42C1-B17A-322A07D538E7}"/>
                </a:ext>
              </a:extLst>
            </p:cNvPr>
            <p:cNvSpPr/>
            <p:nvPr/>
          </p:nvSpPr>
          <p:spPr>
            <a:xfrm rot="5400000">
              <a:off x="8497021" y="2708766"/>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Arrow: Bent 100">
              <a:extLst>
                <a:ext uri="{FF2B5EF4-FFF2-40B4-BE49-F238E27FC236}">
                  <a16:creationId xmlns:a16="http://schemas.microsoft.com/office/drawing/2014/main" id="{D790BB25-FF69-481B-83C5-E8F0E3145036}"/>
                </a:ext>
              </a:extLst>
            </p:cNvPr>
            <p:cNvSpPr/>
            <p:nvPr/>
          </p:nvSpPr>
          <p:spPr>
            <a:xfrm rot="16200000" flipV="1">
              <a:off x="8517766" y="4457133"/>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8CBD2CF3-FFDD-4248-9D03-863C7C5C4D99}"/>
                </a:ext>
              </a:extLst>
            </p:cNvPr>
            <p:cNvSpPr txBox="1"/>
            <p:nvPr/>
          </p:nvSpPr>
          <p:spPr>
            <a:xfrm>
              <a:off x="480217" y="3551833"/>
              <a:ext cx="873637"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Setpoint</a:t>
              </a:r>
            </a:p>
          </p:txBody>
        </p:sp>
        <p:sp>
          <p:nvSpPr>
            <p:cNvPr id="103" name="TextBox 102">
              <a:extLst>
                <a:ext uri="{FF2B5EF4-FFF2-40B4-BE49-F238E27FC236}">
                  <a16:creationId xmlns:a16="http://schemas.microsoft.com/office/drawing/2014/main" id="{1A73CE26-2DA2-48E5-B2EC-4CF89B46AF26}"/>
                </a:ext>
              </a:extLst>
            </p:cNvPr>
            <p:cNvSpPr txBox="1"/>
            <p:nvPr/>
          </p:nvSpPr>
          <p:spPr>
            <a:xfrm>
              <a:off x="10364051" y="3121501"/>
              <a:ext cx="64280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motor</a:t>
              </a:r>
            </a:p>
          </p:txBody>
        </p:sp>
        <p:sp>
          <p:nvSpPr>
            <p:cNvPr id="104" name="Rectangle: Rounded Corners 103">
              <a:extLst>
                <a:ext uri="{FF2B5EF4-FFF2-40B4-BE49-F238E27FC236}">
                  <a16:creationId xmlns:a16="http://schemas.microsoft.com/office/drawing/2014/main" id="{3EE63B4E-EE5F-4251-8F34-8C2B2FC22ECA}"/>
                </a:ext>
              </a:extLst>
            </p:cNvPr>
            <p:cNvSpPr/>
            <p:nvPr/>
          </p:nvSpPr>
          <p:spPr>
            <a:xfrm>
              <a:off x="5088498" y="5791682"/>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SEnsor</a:t>
              </a:r>
            </a:p>
          </p:txBody>
        </p:sp>
        <p:cxnSp>
          <p:nvCxnSpPr>
            <p:cNvPr id="105" name="Connector: Elbow 104">
              <a:extLst>
                <a:ext uri="{FF2B5EF4-FFF2-40B4-BE49-F238E27FC236}">
                  <a16:creationId xmlns:a16="http://schemas.microsoft.com/office/drawing/2014/main" id="{E7BF67DA-B141-4E82-8EE3-820673B6A02B}"/>
                </a:ext>
              </a:extLst>
            </p:cNvPr>
            <p:cNvCxnSpPr>
              <a:stCxn id="98" idx="2"/>
              <a:endCxn id="104" idx="3"/>
            </p:cNvCxnSpPr>
            <p:nvPr/>
          </p:nvCxnSpPr>
          <p:spPr>
            <a:xfrm rot="5400000">
              <a:off x="8671960" y="4163128"/>
              <a:ext cx="1647823" cy="2389367"/>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5866ACFE-0853-462F-8835-1D10D41D31B6}"/>
                </a:ext>
              </a:extLst>
            </p:cNvPr>
            <p:cNvCxnSpPr>
              <a:stCxn id="104" idx="1"/>
              <a:endCxn id="86" idx="4"/>
            </p:cNvCxnSpPr>
            <p:nvPr/>
          </p:nvCxnSpPr>
          <p:spPr>
            <a:xfrm rot="10800000">
              <a:off x="2133600" y="4533901"/>
              <a:ext cx="2954898" cy="1647823"/>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FAE0E7C-2B49-4BA1-AFF0-99C83E74E376}"/>
                </a:ext>
              </a:extLst>
            </p:cNvPr>
            <p:cNvSpPr txBox="1"/>
            <p:nvPr/>
          </p:nvSpPr>
          <p:spPr>
            <a:xfrm>
              <a:off x="9576406" y="3345419"/>
              <a:ext cx="469680" cy="246221"/>
            </a:xfrm>
            <a:prstGeom prst="rect">
              <a:avLst/>
            </a:prstGeom>
            <a:solidFill>
              <a:schemeClr val="bg1"/>
            </a:solidFill>
          </p:spPr>
          <p:txBody>
            <a:bodyPr wrap="none" lIns="0" tIns="0" rIns="0" bIns="0" rtlCol="0">
              <a:spAutoFit/>
            </a:bodyPr>
            <a:lstStyle/>
            <a:p>
              <a:pPr algn="l"/>
              <a:r>
                <a:rPr lang="en-US" sz="1600">
                  <a:solidFill>
                    <a:schemeClr val="bg1">
                      <a:lumMod val="50000"/>
                    </a:schemeClr>
                  </a:solidFill>
                  <a:latin typeface="#9Slide02 Tieu de rat dai 02" panose="020B0606020202050201" pitchFamily="34" charset="0"/>
                </a:rPr>
                <a:t>output</a:t>
              </a:r>
            </a:p>
          </p:txBody>
        </p:sp>
        <p:sp>
          <p:nvSpPr>
            <p:cNvPr id="108" name="TextBox 107">
              <a:extLst>
                <a:ext uri="{FF2B5EF4-FFF2-40B4-BE49-F238E27FC236}">
                  <a16:creationId xmlns:a16="http://schemas.microsoft.com/office/drawing/2014/main" id="{AE5CE850-046E-43AE-8001-176C2C4E32B1}"/>
                </a:ext>
              </a:extLst>
            </p:cNvPr>
            <p:cNvSpPr txBox="1"/>
            <p:nvPr/>
          </p:nvSpPr>
          <p:spPr>
            <a:xfrm>
              <a:off x="1269139" y="3950287"/>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09" name="TextBox 108">
              <a:extLst>
                <a:ext uri="{FF2B5EF4-FFF2-40B4-BE49-F238E27FC236}">
                  <a16:creationId xmlns:a16="http://schemas.microsoft.com/office/drawing/2014/main" id="{BEA95346-FCE7-4AFA-841B-1854353FB3A4}"/>
                </a:ext>
              </a:extLst>
            </p:cNvPr>
            <p:cNvSpPr txBox="1"/>
            <p:nvPr/>
          </p:nvSpPr>
          <p:spPr>
            <a:xfrm>
              <a:off x="1888191" y="4431871"/>
              <a:ext cx="125034"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0" name="TextBox 109">
              <a:extLst>
                <a:ext uri="{FF2B5EF4-FFF2-40B4-BE49-F238E27FC236}">
                  <a16:creationId xmlns:a16="http://schemas.microsoft.com/office/drawing/2014/main" id="{4EA01C4E-DB70-4D56-A34A-E2E92509310F}"/>
                </a:ext>
              </a:extLst>
            </p:cNvPr>
            <p:cNvSpPr txBox="1"/>
            <p:nvPr/>
          </p:nvSpPr>
          <p:spPr>
            <a:xfrm>
              <a:off x="8359523" y="3971369"/>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1" name="TextBox 110">
              <a:extLst>
                <a:ext uri="{FF2B5EF4-FFF2-40B4-BE49-F238E27FC236}">
                  <a16:creationId xmlns:a16="http://schemas.microsoft.com/office/drawing/2014/main" id="{95D22B2A-F5EC-41E3-A128-CB88C4348D4D}"/>
                </a:ext>
              </a:extLst>
            </p:cNvPr>
            <p:cNvSpPr txBox="1"/>
            <p:nvPr/>
          </p:nvSpPr>
          <p:spPr>
            <a:xfrm>
              <a:off x="8828354" y="4589986"/>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2" name="TextBox 111">
              <a:extLst>
                <a:ext uri="{FF2B5EF4-FFF2-40B4-BE49-F238E27FC236}">
                  <a16:creationId xmlns:a16="http://schemas.microsoft.com/office/drawing/2014/main" id="{B336DE62-0F88-49D9-A112-2DD7DA0BBCA6}"/>
                </a:ext>
              </a:extLst>
            </p:cNvPr>
            <p:cNvSpPr txBox="1"/>
            <p:nvPr/>
          </p:nvSpPr>
          <p:spPr>
            <a:xfrm>
              <a:off x="8833211" y="2936835"/>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113" name="TextBox 112">
              <a:extLst>
                <a:ext uri="{FF2B5EF4-FFF2-40B4-BE49-F238E27FC236}">
                  <a16:creationId xmlns:a16="http://schemas.microsoft.com/office/drawing/2014/main" id="{843B10EE-1078-467E-9E63-A481137F0188}"/>
                </a:ext>
              </a:extLst>
            </p:cNvPr>
            <p:cNvSpPr txBox="1"/>
            <p:nvPr/>
          </p:nvSpPr>
          <p:spPr>
            <a:xfrm>
              <a:off x="9008539" y="5763669"/>
              <a:ext cx="847989"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encoder</a:t>
              </a:r>
            </a:p>
          </p:txBody>
        </p:sp>
      </p:grpSp>
    </p:spTree>
    <p:extLst>
      <p:ext uri="{BB962C8B-B14F-4D97-AF65-F5344CB8AC3E}">
        <p14:creationId xmlns:p14="http://schemas.microsoft.com/office/powerpoint/2010/main" val="135032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129363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6400800"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grpSp>
        <p:nvGrpSpPr>
          <p:cNvPr id="48" name="Group 47">
            <a:extLst>
              <a:ext uri="{FF2B5EF4-FFF2-40B4-BE49-F238E27FC236}">
                <a16:creationId xmlns:a16="http://schemas.microsoft.com/office/drawing/2014/main" id="{19C6C565-84A9-44EE-B61C-A5985A3CE8AB}"/>
              </a:ext>
            </a:extLst>
          </p:cNvPr>
          <p:cNvGrpSpPr/>
          <p:nvPr/>
        </p:nvGrpSpPr>
        <p:grpSpPr>
          <a:xfrm>
            <a:off x="381000" y="2622380"/>
            <a:ext cx="11368480" cy="3949384"/>
            <a:chOff x="381000" y="2622380"/>
            <a:chExt cx="11368480" cy="3949384"/>
          </a:xfrm>
        </p:grpSpPr>
        <p:sp>
          <p:nvSpPr>
            <p:cNvPr id="2" name="Arrow: Right 1">
              <a:extLst>
                <a:ext uri="{FF2B5EF4-FFF2-40B4-BE49-F238E27FC236}">
                  <a16:creationId xmlns:a16="http://schemas.microsoft.com/office/drawing/2014/main" id="{C4726308-3164-4CDA-98DE-6A5212ECF151}"/>
                </a:ext>
              </a:extLst>
            </p:cNvPr>
            <p:cNvSpPr/>
            <p:nvPr/>
          </p:nvSpPr>
          <p:spPr>
            <a:xfrm>
              <a:off x="381000" y="3886200"/>
              <a:ext cx="12458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2E60CA2-BD9F-4F24-B463-7F501B09AA4E}"/>
                </a:ext>
              </a:extLst>
            </p:cNvPr>
            <p:cNvSpPr/>
            <p:nvPr/>
          </p:nvSpPr>
          <p:spPr>
            <a:xfrm>
              <a:off x="1638300" y="3543300"/>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600">
                  <a:solidFill>
                    <a:schemeClr val="tx1"/>
                  </a:solidFill>
                </a:rPr>
                <a:t>Σ</a:t>
              </a:r>
              <a:endParaRPr lang="en-US" sz="6600">
                <a:solidFill>
                  <a:schemeClr val="tx1"/>
                </a:solidFill>
              </a:endParaRPr>
            </a:p>
          </p:txBody>
        </p:sp>
        <p:sp>
          <p:nvSpPr>
            <p:cNvPr id="16" name="Arrow: Right 15">
              <a:extLst>
                <a:ext uri="{FF2B5EF4-FFF2-40B4-BE49-F238E27FC236}">
                  <a16:creationId xmlns:a16="http://schemas.microsoft.com/office/drawing/2014/main" id="{1CBB9D1B-B8B0-426B-BEFE-24CFC0FA345A}"/>
                </a:ext>
              </a:extLst>
            </p:cNvPr>
            <p:cNvSpPr/>
            <p:nvPr/>
          </p:nvSpPr>
          <p:spPr>
            <a:xfrm>
              <a:off x="264039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EBF1A9-4A0B-4A83-BEBB-45C4481A6736}"/>
                </a:ext>
              </a:extLst>
            </p:cNvPr>
            <p:cNvSpPr txBox="1"/>
            <p:nvPr/>
          </p:nvSpPr>
          <p:spPr>
            <a:xfrm>
              <a:off x="3113532" y="3857954"/>
              <a:ext cx="140102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e(t) = (SP - PV)</a:t>
              </a:r>
            </a:p>
          </p:txBody>
        </p:sp>
        <p:sp>
          <p:nvSpPr>
            <p:cNvPr id="24" name="Arrow: Right 23">
              <a:extLst>
                <a:ext uri="{FF2B5EF4-FFF2-40B4-BE49-F238E27FC236}">
                  <a16:creationId xmlns:a16="http://schemas.microsoft.com/office/drawing/2014/main" id="{4D7940BC-F45C-4D6F-9D46-7634647D98A4}"/>
                </a:ext>
              </a:extLst>
            </p:cNvPr>
            <p:cNvSpPr/>
            <p:nvPr/>
          </p:nvSpPr>
          <p:spPr>
            <a:xfrm>
              <a:off x="453712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 5">
              <a:extLst>
                <a:ext uri="{FF2B5EF4-FFF2-40B4-BE49-F238E27FC236}">
                  <a16:creationId xmlns:a16="http://schemas.microsoft.com/office/drawing/2014/main" id="{EE6A4BC4-5511-46E4-8532-90D4E4754E70}"/>
                </a:ext>
              </a:extLst>
            </p:cNvPr>
            <p:cNvSpPr/>
            <p:nvPr/>
          </p:nvSpPr>
          <p:spPr>
            <a:xfrm>
              <a:off x="3626555" y="2774780"/>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CF988304-20AD-4075-BA27-071AA3E33076}"/>
                </a:ext>
              </a:extLst>
            </p:cNvPr>
            <p:cNvSpPr/>
            <p:nvPr/>
          </p:nvSpPr>
          <p:spPr>
            <a:xfrm flipV="1">
              <a:off x="3626555" y="4360466"/>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6258F3A-5ECF-450D-B7BD-1120A5444047}"/>
                    </a:ext>
                  </a:extLst>
                </p:cNvPr>
                <p:cNvSpPr/>
                <p:nvPr/>
              </p:nvSpPr>
              <p:spPr>
                <a:xfrm>
                  <a:off x="5027579" y="262238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𝑃</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𝑝</m:t>
                            </m:r>
                          </m:sub>
                        </m:sSub>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7" name="Rectangle: Rounded Corners 6">
                  <a:extLst>
                    <a:ext uri="{FF2B5EF4-FFF2-40B4-BE49-F238E27FC236}">
                      <a16:creationId xmlns:a16="http://schemas.microsoft.com/office/drawing/2014/main" id="{06258F3A-5ECF-450D-B7BD-1120A5444047}"/>
                    </a:ext>
                  </a:extLst>
                </p:cNvPr>
                <p:cNvSpPr>
                  <a:spLocks noRot="1" noChangeAspect="1" noMove="1" noResize="1" noEditPoints="1" noAdjustHandles="1" noChangeArrowheads="1" noChangeShapeType="1" noTextEdit="1"/>
                </p:cNvSpPr>
                <p:nvPr/>
              </p:nvSpPr>
              <p:spPr>
                <a:xfrm>
                  <a:off x="5027579" y="2622380"/>
                  <a:ext cx="3212689" cy="780082"/>
                </a:xfrm>
                <a:prstGeom prst="roundRect">
                  <a:avLst/>
                </a:prstGeom>
                <a:blipFill>
                  <a:blip r:embed="rId3"/>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Rounded Corners 29">
                  <a:extLst>
                    <a:ext uri="{FF2B5EF4-FFF2-40B4-BE49-F238E27FC236}">
                      <a16:creationId xmlns:a16="http://schemas.microsoft.com/office/drawing/2014/main" id="{AF7686BB-6C0D-4ECB-8DE7-30317B4A7B4C}"/>
                    </a:ext>
                  </a:extLst>
                </p:cNvPr>
                <p:cNvSpPr/>
                <p:nvPr/>
              </p:nvSpPr>
              <p:spPr>
                <a:xfrm>
                  <a:off x="5027579" y="3657092"/>
                  <a:ext cx="3212689" cy="876808"/>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𝐼</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𝑖</m:t>
                            </m:r>
                          </m:sub>
                        </m:sSub>
                        <m:r>
                          <a:rPr lang="en-US" sz="2400">
                            <a:solidFill>
                              <a:schemeClr val="bg1">
                                <a:lumMod val="50000"/>
                              </a:schemeClr>
                            </a:solidFill>
                            <a:latin typeface="Cambria Math" panose="02040503050406030204" pitchFamily="18" charset="0"/>
                          </a:rPr>
                          <m:t>∗</m:t>
                        </m:r>
                        <m:nary>
                          <m:naryPr>
                            <m:ctrlPr>
                              <a:rPr lang="en-US" sz="2400" i="1">
                                <a:solidFill>
                                  <a:schemeClr val="bg1">
                                    <a:lumMod val="50000"/>
                                  </a:schemeClr>
                                </a:solidFill>
                                <a:latin typeface="Cambria Math" panose="02040503050406030204" pitchFamily="18" charset="0"/>
                              </a:rPr>
                            </m:ctrlPr>
                          </m:naryPr>
                          <m:sub>
                            <m:r>
                              <m:rPr>
                                <m:brk m:alnAt="23"/>
                              </m:rPr>
                              <a:rPr lang="en-US" sz="2400">
                                <a:solidFill>
                                  <a:schemeClr val="bg1">
                                    <a:lumMod val="50000"/>
                                  </a:schemeClr>
                                </a:solidFill>
                                <a:latin typeface="Cambria Math" panose="02040503050406030204" pitchFamily="18" charset="0"/>
                              </a:rPr>
                              <m:t>0</m:t>
                            </m:r>
                          </m:sub>
                          <m:sup>
                            <m:r>
                              <a:rPr lang="en-US" sz="2400">
                                <a:solidFill>
                                  <a:schemeClr val="bg1">
                                    <a:lumMod val="50000"/>
                                  </a:schemeClr>
                                </a:solidFill>
                                <a:latin typeface="Cambria Math" panose="02040503050406030204" pitchFamily="18" charset="0"/>
                              </a:rPr>
                              <m:t>𝑡</m:t>
                            </m:r>
                          </m:sup>
                          <m:e>
                            <m:r>
                              <a:rPr lang="en-US" sz="2400">
                                <a:solidFill>
                                  <a:schemeClr val="bg1">
                                    <a:lumMod val="50000"/>
                                  </a:schemeClr>
                                </a:solidFill>
                                <a:latin typeface="Cambria Math" panose="02040503050406030204" pitchFamily="18" charset="0"/>
                              </a:rPr>
                              <m:t>𝑒</m:t>
                            </m:r>
                            <m:d>
                              <m:dPr>
                                <m:ctrlPr>
                                  <a:rPr lang="en-US" sz="2400" i="1">
                                    <a:solidFill>
                                      <a:schemeClr val="bg1">
                                        <a:lumMod val="50000"/>
                                      </a:schemeClr>
                                    </a:solidFill>
                                    <a:latin typeface="Cambria Math" panose="02040503050406030204" pitchFamily="18" charset="0"/>
                                  </a:rPr>
                                </m:ctrlPr>
                              </m:dPr>
                              <m:e>
                                <m:r>
                                  <a:rPr lang="en-US" sz="2400">
                                    <a:solidFill>
                                      <a:schemeClr val="bg1">
                                        <a:lumMod val="50000"/>
                                      </a:schemeClr>
                                    </a:solidFill>
                                    <a:latin typeface="Cambria Math" panose="02040503050406030204" pitchFamily="18" charset="0"/>
                                  </a:rPr>
                                  <m:t>𝑡</m:t>
                                </m:r>
                              </m:e>
                            </m:d>
                          </m:e>
                        </m:nary>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𝑑𝑡</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0" name="Rectangle: Rounded Corners 29">
                  <a:extLst>
                    <a:ext uri="{FF2B5EF4-FFF2-40B4-BE49-F238E27FC236}">
                      <a16:creationId xmlns:a16="http://schemas.microsoft.com/office/drawing/2014/main" id="{AF7686BB-6C0D-4ECB-8DE7-30317B4A7B4C}"/>
                    </a:ext>
                  </a:extLst>
                </p:cNvPr>
                <p:cNvSpPr>
                  <a:spLocks noRot="1" noChangeAspect="1" noMove="1" noResize="1" noEditPoints="1" noAdjustHandles="1" noChangeArrowheads="1" noChangeShapeType="1" noTextEdit="1"/>
                </p:cNvSpPr>
                <p:nvPr/>
              </p:nvSpPr>
              <p:spPr>
                <a:xfrm>
                  <a:off x="5027579" y="3657092"/>
                  <a:ext cx="3212689" cy="876808"/>
                </a:xfrm>
                <a:prstGeom prst="roundRect">
                  <a:avLst/>
                </a:prstGeom>
                <a:blipFill>
                  <a:blip r:embed="rId4"/>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656B21DD-CC62-4640-BE3B-1D89A0961A5D}"/>
                    </a:ext>
                  </a:extLst>
                </p:cNvPr>
                <p:cNvSpPr/>
                <p:nvPr/>
              </p:nvSpPr>
              <p:spPr>
                <a:xfrm>
                  <a:off x="5027579" y="470887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𝐷</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𝑑</m:t>
                            </m:r>
                          </m:sub>
                        </m:sSub>
                        <m:r>
                          <a:rPr lang="en-US" sz="2400">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r>
                              <a:rPr lang="en-US" sz="2400">
                                <a:solidFill>
                                  <a:schemeClr val="bg1">
                                    <a:lumMod val="50000"/>
                                  </a:schemeClr>
                                </a:solidFill>
                                <a:latin typeface="Cambria Math" panose="02040503050406030204" pitchFamily="18" charset="0"/>
                              </a:rPr>
                              <m:t>𝑑𝑒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num>
                          <m:den>
                            <m:r>
                              <a:rPr lang="en-US" sz="2400">
                                <a:solidFill>
                                  <a:schemeClr val="bg1">
                                    <a:lumMod val="50000"/>
                                  </a:schemeClr>
                                </a:solidFill>
                                <a:latin typeface="Cambria Math" panose="02040503050406030204" pitchFamily="18" charset="0"/>
                              </a:rPr>
                              <m:t>𝑑𝑡</m:t>
                            </m:r>
                          </m:den>
                        </m:f>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1" name="Rectangle: Rounded Corners 30">
                  <a:extLst>
                    <a:ext uri="{FF2B5EF4-FFF2-40B4-BE49-F238E27FC236}">
                      <a16:creationId xmlns:a16="http://schemas.microsoft.com/office/drawing/2014/main" id="{656B21DD-CC62-4640-BE3B-1D89A0961A5D}"/>
                    </a:ext>
                  </a:extLst>
                </p:cNvPr>
                <p:cNvSpPr>
                  <a:spLocks noRot="1" noChangeAspect="1" noMove="1" noResize="1" noEditPoints="1" noAdjustHandles="1" noChangeArrowheads="1" noChangeShapeType="1" noTextEdit="1"/>
                </p:cNvSpPr>
                <p:nvPr/>
              </p:nvSpPr>
              <p:spPr>
                <a:xfrm>
                  <a:off x="5027579" y="4708870"/>
                  <a:ext cx="3212689" cy="780082"/>
                </a:xfrm>
                <a:prstGeom prst="roundRect">
                  <a:avLst/>
                </a:prstGeom>
                <a:blipFill>
                  <a:blip r:embed="rId5"/>
                  <a:stretch>
                    <a:fillRect/>
                  </a:stretch>
                </a:blipFill>
                <a:ln>
                  <a:solidFill>
                    <a:srgbClr val="48CFAD"/>
                  </a:solid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4D30D68E-43D6-435D-89B5-9C4B8C4CD0EB}"/>
                </a:ext>
              </a:extLst>
            </p:cNvPr>
            <p:cNvSpPr/>
            <p:nvPr/>
          </p:nvSpPr>
          <p:spPr>
            <a:xfrm>
              <a:off x="8647877" y="3551833"/>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000">
                  <a:solidFill>
                    <a:schemeClr val="tx1"/>
                  </a:solidFill>
                </a:rPr>
                <a:t>Σ</a:t>
              </a:r>
              <a:endParaRPr lang="en-US" sz="6000">
                <a:solidFill>
                  <a:schemeClr val="tx1"/>
                </a:solidFill>
              </a:endParaRPr>
            </a:p>
          </p:txBody>
        </p:sp>
        <p:sp>
          <p:nvSpPr>
            <p:cNvPr id="33" name="Arrow: Right 32">
              <a:extLst>
                <a:ext uri="{FF2B5EF4-FFF2-40B4-BE49-F238E27FC236}">
                  <a16:creationId xmlns:a16="http://schemas.microsoft.com/office/drawing/2014/main" id="{E9843F8B-BD38-4BA2-9E9A-405E69F7AC57}"/>
                </a:ext>
              </a:extLst>
            </p:cNvPr>
            <p:cNvSpPr/>
            <p:nvPr/>
          </p:nvSpPr>
          <p:spPr>
            <a:xfrm>
              <a:off x="8240268"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977B0F1-93E3-454F-8C88-49A5028A8555}"/>
                </a:ext>
              </a:extLst>
            </p:cNvPr>
            <p:cNvSpPr/>
            <p:nvPr/>
          </p:nvSpPr>
          <p:spPr>
            <a:xfrm>
              <a:off x="9651344"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FE87679-B027-4B35-A66B-EEEAA5D382FD}"/>
                </a:ext>
              </a:extLst>
            </p:cNvPr>
            <p:cNvSpPr/>
            <p:nvPr/>
          </p:nvSpPr>
          <p:spPr>
            <a:xfrm>
              <a:off x="10046086" y="3551833"/>
              <a:ext cx="1288935" cy="982067"/>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Process</a:t>
              </a:r>
            </a:p>
          </p:txBody>
        </p:sp>
        <p:sp>
          <p:nvSpPr>
            <p:cNvPr id="35" name="Arrow: Right 34">
              <a:extLst>
                <a:ext uri="{FF2B5EF4-FFF2-40B4-BE49-F238E27FC236}">
                  <a16:creationId xmlns:a16="http://schemas.microsoft.com/office/drawing/2014/main" id="{AB12C92E-D7A4-4FD0-A3CA-88D5EAEE0B11}"/>
                </a:ext>
              </a:extLst>
            </p:cNvPr>
            <p:cNvSpPr/>
            <p:nvPr/>
          </p:nvSpPr>
          <p:spPr>
            <a:xfrm>
              <a:off x="1134187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 8">
              <a:extLst>
                <a:ext uri="{FF2B5EF4-FFF2-40B4-BE49-F238E27FC236}">
                  <a16:creationId xmlns:a16="http://schemas.microsoft.com/office/drawing/2014/main" id="{8609415F-CE8A-4AF2-9077-DA1EACCCBC15}"/>
                </a:ext>
              </a:extLst>
            </p:cNvPr>
            <p:cNvSpPr/>
            <p:nvPr/>
          </p:nvSpPr>
          <p:spPr>
            <a:xfrm rot="5400000">
              <a:off x="8497021" y="2708766"/>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A18AF80C-E52B-489F-B38E-5EBE77CC5786}"/>
                </a:ext>
              </a:extLst>
            </p:cNvPr>
            <p:cNvSpPr/>
            <p:nvPr/>
          </p:nvSpPr>
          <p:spPr>
            <a:xfrm rot="16200000" flipV="1">
              <a:off x="8517766" y="4457133"/>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875A304-D599-467A-B3E4-396BBAFF2059}"/>
                </a:ext>
              </a:extLst>
            </p:cNvPr>
            <p:cNvSpPr txBox="1"/>
            <p:nvPr/>
          </p:nvSpPr>
          <p:spPr>
            <a:xfrm>
              <a:off x="480217" y="3551833"/>
              <a:ext cx="873637"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Setpoint</a:t>
              </a:r>
            </a:p>
          </p:txBody>
        </p:sp>
        <p:sp>
          <p:nvSpPr>
            <p:cNvPr id="39" name="TextBox 38">
              <a:extLst>
                <a:ext uri="{FF2B5EF4-FFF2-40B4-BE49-F238E27FC236}">
                  <a16:creationId xmlns:a16="http://schemas.microsoft.com/office/drawing/2014/main" id="{4A5BD346-CF1A-4A73-9E57-BC6CA92118F4}"/>
                </a:ext>
              </a:extLst>
            </p:cNvPr>
            <p:cNvSpPr txBox="1"/>
            <p:nvPr/>
          </p:nvSpPr>
          <p:spPr>
            <a:xfrm>
              <a:off x="10364051" y="3121501"/>
              <a:ext cx="64280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motor</a:t>
              </a:r>
            </a:p>
          </p:txBody>
        </p:sp>
        <p:sp>
          <p:nvSpPr>
            <p:cNvPr id="40" name="Rectangle: Rounded Corners 39">
              <a:extLst>
                <a:ext uri="{FF2B5EF4-FFF2-40B4-BE49-F238E27FC236}">
                  <a16:creationId xmlns:a16="http://schemas.microsoft.com/office/drawing/2014/main" id="{42FFAA38-3BB2-47D3-AE99-F6C31B5FADD9}"/>
                </a:ext>
              </a:extLst>
            </p:cNvPr>
            <p:cNvSpPr/>
            <p:nvPr/>
          </p:nvSpPr>
          <p:spPr>
            <a:xfrm>
              <a:off x="5088498" y="5791682"/>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SEnsor</a:t>
              </a:r>
            </a:p>
          </p:txBody>
        </p:sp>
        <p:cxnSp>
          <p:nvCxnSpPr>
            <p:cNvPr id="11" name="Connector: Elbow 10">
              <a:extLst>
                <a:ext uri="{FF2B5EF4-FFF2-40B4-BE49-F238E27FC236}">
                  <a16:creationId xmlns:a16="http://schemas.microsoft.com/office/drawing/2014/main" id="{4D3FE9D6-F9AF-4E8A-B71C-E21B26F547B9}"/>
                </a:ext>
              </a:extLst>
            </p:cNvPr>
            <p:cNvCxnSpPr>
              <a:stCxn id="8" idx="2"/>
              <a:endCxn id="40" idx="3"/>
            </p:cNvCxnSpPr>
            <p:nvPr/>
          </p:nvCxnSpPr>
          <p:spPr>
            <a:xfrm rot="5400000">
              <a:off x="8671960" y="4163128"/>
              <a:ext cx="1647823" cy="2389367"/>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974F11C-514C-4EDB-B765-E50A426CBAF1}"/>
                </a:ext>
              </a:extLst>
            </p:cNvPr>
            <p:cNvCxnSpPr>
              <a:stCxn id="40" idx="1"/>
              <a:endCxn id="3" idx="4"/>
            </p:cNvCxnSpPr>
            <p:nvPr/>
          </p:nvCxnSpPr>
          <p:spPr>
            <a:xfrm rot="10800000">
              <a:off x="2133600" y="4533901"/>
              <a:ext cx="2954898" cy="1647823"/>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D1AF3B2-B9B7-42AA-A519-8CA720CB1042}"/>
                </a:ext>
              </a:extLst>
            </p:cNvPr>
            <p:cNvSpPr txBox="1"/>
            <p:nvPr/>
          </p:nvSpPr>
          <p:spPr>
            <a:xfrm>
              <a:off x="9576406" y="3345419"/>
              <a:ext cx="469680" cy="246221"/>
            </a:xfrm>
            <a:prstGeom prst="rect">
              <a:avLst/>
            </a:prstGeom>
            <a:solidFill>
              <a:schemeClr val="bg1"/>
            </a:solidFill>
          </p:spPr>
          <p:txBody>
            <a:bodyPr wrap="none" lIns="0" tIns="0" rIns="0" bIns="0" rtlCol="0">
              <a:spAutoFit/>
            </a:bodyPr>
            <a:lstStyle/>
            <a:p>
              <a:pPr algn="l"/>
              <a:r>
                <a:rPr lang="en-US" sz="1600">
                  <a:solidFill>
                    <a:schemeClr val="bg1">
                      <a:lumMod val="50000"/>
                    </a:schemeClr>
                  </a:solidFill>
                  <a:latin typeface="#9Slide02 Tieu de rat dai 02" panose="020B0606020202050201" pitchFamily="34" charset="0"/>
                </a:rPr>
                <a:t>output</a:t>
              </a:r>
            </a:p>
          </p:txBody>
        </p:sp>
        <p:sp>
          <p:nvSpPr>
            <p:cNvPr id="42" name="TextBox 41">
              <a:extLst>
                <a:ext uri="{FF2B5EF4-FFF2-40B4-BE49-F238E27FC236}">
                  <a16:creationId xmlns:a16="http://schemas.microsoft.com/office/drawing/2014/main" id="{2CE8E686-8A4C-4A78-8248-52E129462C07}"/>
                </a:ext>
              </a:extLst>
            </p:cNvPr>
            <p:cNvSpPr txBox="1"/>
            <p:nvPr/>
          </p:nvSpPr>
          <p:spPr>
            <a:xfrm>
              <a:off x="1269139" y="3950287"/>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3" name="TextBox 42">
              <a:extLst>
                <a:ext uri="{FF2B5EF4-FFF2-40B4-BE49-F238E27FC236}">
                  <a16:creationId xmlns:a16="http://schemas.microsoft.com/office/drawing/2014/main" id="{64B6BD59-EE02-4DE5-99A6-C9D843F23556}"/>
                </a:ext>
              </a:extLst>
            </p:cNvPr>
            <p:cNvSpPr txBox="1"/>
            <p:nvPr/>
          </p:nvSpPr>
          <p:spPr>
            <a:xfrm>
              <a:off x="1888191" y="4431871"/>
              <a:ext cx="125034"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4" name="TextBox 43">
              <a:extLst>
                <a:ext uri="{FF2B5EF4-FFF2-40B4-BE49-F238E27FC236}">
                  <a16:creationId xmlns:a16="http://schemas.microsoft.com/office/drawing/2014/main" id="{2ED4E526-E5D3-4E89-ACC8-8A6A6EDAF479}"/>
                </a:ext>
              </a:extLst>
            </p:cNvPr>
            <p:cNvSpPr txBox="1"/>
            <p:nvPr/>
          </p:nvSpPr>
          <p:spPr>
            <a:xfrm>
              <a:off x="8359523" y="3971369"/>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5" name="TextBox 44">
              <a:extLst>
                <a:ext uri="{FF2B5EF4-FFF2-40B4-BE49-F238E27FC236}">
                  <a16:creationId xmlns:a16="http://schemas.microsoft.com/office/drawing/2014/main" id="{841EC36B-05DF-4A4B-952E-2B64F95D652E}"/>
                </a:ext>
              </a:extLst>
            </p:cNvPr>
            <p:cNvSpPr txBox="1"/>
            <p:nvPr/>
          </p:nvSpPr>
          <p:spPr>
            <a:xfrm>
              <a:off x="8828354" y="4589986"/>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6" name="TextBox 45">
              <a:extLst>
                <a:ext uri="{FF2B5EF4-FFF2-40B4-BE49-F238E27FC236}">
                  <a16:creationId xmlns:a16="http://schemas.microsoft.com/office/drawing/2014/main" id="{6674B6E6-5B06-4C04-8D15-705192BBEB9F}"/>
                </a:ext>
              </a:extLst>
            </p:cNvPr>
            <p:cNvSpPr txBox="1"/>
            <p:nvPr/>
          </p:nvSpPr>
          <p:spPr>
            <a:xfrm>
              <a:off x="8833211" y="2936835"/>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7" name="TextBox 46">
              <a:extLst>
                <a:ext uri="{FF2B5EF4-FFF2-40B4-BE49-F238E27FC236}">
                  <a16:creationId xmlns:a16="http://schemas.microsoft.com/office/drawing/2014/main" id="{8116C951-F8B1-4128-9B34-23E333719F84}"/>
                </a:ext>
              </a:extLst>
            </p:cNvPr>
            <p:cNvSpPr txBox="1"/>
            <p:nvPr/>
          </p:nvSpPr>
          <p:spPr>
            <a:xfrm>
              <a:off x="9008539" y="5763669"/>
              <a:ext cx="847989"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encoder</a:t>
              </a:r>
            </a:p>
          </p:txBody>
        </p:sp>
      </p:grpSp>
      <p:sp>
        <p:nvSpPr>
          <p:cNvPr id="57" name="TextBox 56">
            <a:extLst>
              <a:ext uri="{FF2B5EF4-FFF2-40B4-BE49-F238E27FC236}">
                <a16:creationId xmlns:a16="http://schemas.microsoft.com/office/drawing/2014/main" id="{EA5F0747-A5D6-4CB5-977B-88C7B2A5CBAE}"/>
              </a:ext>
            </a:extLst>
          </p:cNvPr>
          <p:cNvSpPr txBox="1"/>
          <p:nvPr/>
        </p:nvSpPr>
        <p:spPr>
          <a:xfrm>
            <a:off x="-10888296" y="2461901"/>
            <a:ext cx="1550104"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mô hình toán</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005549F-C9F6-4137-936C-3B2AA3124110}"/>
                  </a:ext>
                </a:extLst>
              </p:cNvPr>
              <p:cNvSpPr txBox="1"/>
              <p:nvPr/>
            </p:nvSpPr>
            <p:spPr>
              <a:xfrm>
                <a:off x="-12569974" y="3718975"/>
                <a:ext cx="4915172" cy="2067233"/>
              </a:xfrm>
              <a:prstGeom prst="rect">
                <a:avLst/>
              </a:prstGeom>
              <a:noFill/>
            </p:spPr>
            <p:txBody>
              <a:bodyPr wrap="square">
                <a:spAutoFit/>
              </a:bodyPr>
              <a:lstStyle/>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Với </a:t>
                </a: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vận tốc góc của Motor.</a:t>
                </a:r>
              </a:p>
              <a:p>
                <a:pPr algn="just">
                  <a:lnSpc>
                    <a:spcPct val="150000"/>
                  </a:lnSpc>
                </a:pP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 Giá trị PWM xuất ra và Umax = 100.</a:t>
                </a:r>
              </a:p>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K : Độ lợi.</a:t>
                </a:r>
              </a:p>
              <a:p>
                <a:pPr algn="just">
                  <a:lnSpc>
                    <a:spcPct val="150000"/>
                  </a:lnSpc>
                </a:pPr>
                <a14:m>
                  <m:oMath xmlns:m="http://schemas.openxmlformats.org/officeDocument/2006/math">
                    <m:sSub>
                      <m:sSub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Thời hằng.</a:t>
                </a:r>
              </a:p>
            </p:txBody>
          </p:sp>
        </mc:Choice>
        <mc:Fallback xmlns="">
          <p:sp>
            <p:nvSpPr>
              <p:cNvPr id="58" name="TextBox 57">
                <a:extLst>
                  <a:ext uri="{FF2B5EF4-FFF2-40B4-BE49-F238E27FC236}">
                    <a16:creationId xmlns:a16="http://schemas.microsoft.com/office/drawing/2014/main" id="{6005549F-C9F6-4137-936C-3B2AA3124110}"/>
                  </a:ext>
                </a:extLst>
              </p:cNvPr>
              <p:cNvSpPr txBox="1">
                <a:spLocks noRot="1" noChangeAspect="1" noMove="1" noResize="1" noEditPoints="1" noAdjustHandles="1" noChangeArrowheads="1" noChangeShapeType="1" noTextEdit="1"/>
              </p:cNvSpPr>
              <p:nvPr/>
            </p:nvSpPr>
            <p:spPr>
              <a:xfrm>
                <a:off x="-12569974" y="3718975"/>
                <a:ext cx="4915172" cy="2067233"/>
              </a:xfrm>
              <a:prstGeom prst="rect">
                <a:avLst/>
              </a:prstGeom>
              <a:blipFill>
                <a:blip r:embed="rId6"/>
                <a:stretch>
                  <a:fillRect l="-161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F787E44-1D2F-4A91-AC92-470993E248DC}"/>
                  </a:ext>
                </a:extLst>
              </p:cNvPr>
              <p:cNvSpPr txBox="1"/>
              <p:nvPr/>
            </p:nvSpPr>
            <p:spPr>
              <a:xfrm>
                <a:off x="-11888299" y="3035707"/>
                <a:ext cx="3551822" cy="787139"/>
              </a:xfrm>
              <a:prstGeom prst="rect">
                <a:avLst/>
              </a:prstGeom>
              <a:noFill/>
            </p:spPr>
            <p:txBody>
              <a:bodyPr wrap="square">
                <a:spAutoFit/>
              </a:bodyPr>
              <a:lstStyle/>
              <a:p>
                <a14:m>
                  <m:oMath xmlns:m="http://schemas.openxmlformats.org/officeDocument/2006/math">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num>
                      <m:den>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den>
                    </m:f>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num>
                      <m:den>
                        <m:sSub>
                          <m:sSub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den>
                    </m:f>
                  </m:oMath>
                </a14:m>
                <a:r>
                  <a:rPr lang="en-US" sz="2400"/>
                  <a:t> </a:t>
                </a:r>
              </a:p>
            </p:txBody>
          </p:sp>
        </mc:Choice>
        <mc:Fallback xmlns="">
          <p:sp>
            <p:nvSpPr>
              <p:cNvPr id="59" name="TextBox 58">
                <a:extLst>
                  <a:ext uri="{FF2B5EF4-FFF2-40B4-BE49-F238E27FC236}">
                    <a16:creationId xmlns:a16="http://schemas.microsoft.com/office/drawing/2014/main" id="{7F787E44-1D2F-4A91-AC92-470993E248DC}"/>
                  </a:ext>
                </a:extLst>
              </p:cNvPr>
              <p:cNvSpPr txBox="1">
                <a:spLocks noRot="1" noChangeAspect="1" noMove="1" noResize="1" noEditPoints="1" noAdjustHandles="1" noChangeArrowheads="1" noChangeShapeType="1" noTextEdit="1"/>
              </p:cNvSpPr>
              <p:nvPr/>
            </p:nvSpPr>
            <p:spPr>
              <a:xfrm>
                <a:off x="-11888299" y="3035707"/>
                <a:ext cx="3551822" cy="787139"/>
              </a:xfrm>
              <a:prstGeom prst="rect">
                <a:avLst/>
              </a:prstGeom>
              <a:blipFill>
                <a:blip r:embed="rId7"/>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82A5B059-31D7-4322-8014-95EA61722353}"/>
              </a:ext>
            </a:extLst>
          </p:cNvPr>
          <p:cNvCxnSpPr/>
          <p:nvPr/>
        </p:nvCxnSpPr>
        <p:spPr>
          <a:xfrm>
            <a:off x="-7655658"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0C756E-63ED-48C9-B468-F0B987BAA9BB}"/>
              </a:ext>
            </a:extLst>
          </p:cNvPr>
          <p:cNvSpPr txBox="1"/>
          <p:nvPr/>
        </p:nvSpPr>
        <p:spPr>
          <a:xfrm>
            <a:off x="-7296222" y="2604820"/>
            <a:ext cx="1631857"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PI controller</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E8BFD35-5BA9-433A-BAE4-ECFB748028E0}"/>
                  </a:ext>
                </a:extLst>
              </p:cNvPr>
              <p:cNvSpPr txBox="1"/>
              <p:nvPr/>
            </p:nvSpPr>
            <p:spPr>
              <a:xfrm>
                <a:off x="-7217527" y="3110890"/>
                <a:ext cx="1948260" cy="1296445"/>
              </a:xfrm>
              <a:prstGeom prst="rect">
                <a:avLst/>
              </a:prstGeom>
              <a:noFill/>
            </p:spPr>
            <p:txBody>
              <a:bodyPr wrap="square">
                <a:spAutoFit/>
              </a:bodyPr>
              <a:lstStyle/>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𝑝</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num>
                      <m:den>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oMath>
                </a14:m>
                <a:r>
                  <a:rPr lang="en-US">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d>
                      <m:d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num>
                          <m:den>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e>
                    </m:d>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oMath>
                </a14:m>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62" name="TextBox 61">
                <a:extLst>
                  <a:ext uri="{FF2B5EF4-FFF2-40B4-BE49-F238E27FC236}">
                    <a16:creationId xmlns:a16="http://schemas.microsoft.com/office/drawing/2014/main" id="{3E8BFD35-5BA9-433A-BAE4-ECFB748028E0}"/>
                  </a:ext>
                </a:extLst>
              </p:cNvPr>
              <p:cNvSpPr txBox="1">
                <a:spLocks noRot="1" noChangeAspect="1" noMove="1" noResize="1" noEditPoints="1" noAdjustHandles="1" noChangeArrowheads="1" noChangeShapeType="1" noTextEdit="1"/>
              </p:cNvSpPr>
              <p:nvPr/>
            </p:nvSpPr>
            <p:spPr>
              <a:xfrm>
                <a:off x="-7217527" y="3110890"/>
                <a:ext cx="1948260" cy="1296445"/>
              </a:xfrm>
              <a:prstGeom prst="rect">
                <a:avLst/>
              </a:prstGeom>
              <a:blipFill>
                <a:blip r:embed="rId8"/>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02CD3A66-2363-413B-B2FE-7877BB4918BF}"/>
              </a:ext>
            </a:extLst>
          </p:cNvPr>
          <p:cNvCxnSpPr/>
          <p:nvPr/>
        </p:nvCxnSpPr>
        <p:spPr>
          <a:xfrm>
            <a:off x="-5179156"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pic>
        <p:nvPicPr>
          <p:cNvPr id="64" name="Picture 63" descr="Table&#10;&#10;Description automatically generated">
            <a:extLst>
              <a:ext uri="{FF2B5EF4-FFF2-40B4-BE49-F238E27FC236}">
                <a16:creationId xmlns:a16="http://schemas.microsoft.com/office/drawing/2014/main" id="{DAFC8ACC-CC33-4ACA-B4F6-35F479AA4BA9}"/>
              </a:ext>
            </a:extLst>
          </p:cNvPr>
          <p:cNvPicPr/>
          <p:nvPr/>
        </p:nvPicPr>
        <p:blipFill>
          <a:blip r:embed="rId9"/>
          <a:stretch>
            <a:fillRect/>
          </a:stretch>
        </p:blipFill>
        <p:spPr>
          <a:xfrm>
            <a:off x="-5035084" y="2448258"/>
            <a:ext cx="4227837" cy="2683310"/>
          </a:xfrm>
          <a:prstGeom prst="rect">
            <a:avLst/>
          </a:prstGeom>
        </p:spPr>
      </p:pic>
      <p:sp>
        <p:nvSpPr>
          <p:cNvPr id="49" name="TextBox 48">
            <a:extLst>
              <a:ext uri="{FF2B5EF4-FFF2-40B4-BE49-F238E27FC236}">
                <a16:creationId xmlns:a16="http://schemas.microsoft.com/office/drawing/2014/main" id="{028CB01A-39D7-4A3E-BAAE-2B17BBDBA916}"/>
              </a:ext>
            </a:extLst>
          </p:cNvPr>
          <p:cNvSpPr txBox="1"/>
          <p:nvPr/>
        </p:nvSpPr>
        <p:spPr>
          <a:xfrm>
            <a:off x="15329250"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pic>
        <p:nvPicPr>
          <p:cNvPr id="50" name="Picture 49" descr="Diagram&#10;&#10;Description automatically generated">
            <a:extLst>
              <a:ext uri="{FF2B5EF4-FFF2-40B4-BE49-F238E27FC236}">
                <a16:creationId xmlns:a16="http://schemas.microsoft.com/office/drawing/2014/main" id="{EA1D425B-6500-4725-89A9-E39BAD14ECFC}"/>
              </a:ext>
            </a:extLst>
          </p:cNvPr>
          <p:cNvPicPr/>
          <p:nvPr/>
        </p:nvPicPr>
        <p:blipFill>
          <a:blip r:embed="rId10"/>
          <a:stretch>
            <a:fillRect/>
          </a:stretch>
        </p:blipFill>
        <p:spPr>
          <a:xfrm>
            <a:off x="12951110" y="2658500"/>
            <a:ext cx="9863449" cy="3836873"/>
          </a:xfrm>
          <a:prstGeom prst="rect">
            <a:avLst/>
          </a:prstGeom>
        </p:spPr>
      </p:pic>
    </p:spTree>
    <p:extLst>
      <p:ext uri="{BB962C8B-B14F-4D97-AF65-F5344CB8AC3E}">
        <p14:creationId xmlns:p14="http://schemas.microsoft.com/office/powerpoint/2010/main" val="388565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129363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6400800"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grpSp>
        <p:nvGrpSpPr>
          <p:cNvPr id="48" name="Group 47">
            <a:extLst>
              <a:ext uri="{FF2B5EF4-FFF2-40B4-BE49-F238E27FC236}">
                <a16:creationId xmlns:a16="http://schemas.microsoft.com/office/drawing/2014/main" id="{19C6C565-84A9-44EE-B61C-A5985A3CE8AB}"/>
              </a:ext>
            </a:extLst>
          </p:cNvPr>
          <p:cNvGrpSpPr/>
          <p:nvPr/>
        </p:nvGrpSpPr>
        <p:grpSpPr>
          <a:xfrm>
            <a:off x="13106400" y="2622380"/>
            <a:ext cx="11368480" cy="3949384"/>
            <a:chOff x="381000" y="2622380"/>
            <a:chExt cx="11368480" cy="3949384"/>
          </a:xfrm>
        </p:grpSpPr>
        <p:sp>
          <p:nvSpPr>
            <p:cNvPr id="2" name="Arrow: Right 1">
              <a:extLst>
                <a:ext uri="{FF2B5EF4-FFF2-40B4-BE49-F238E27FC236}">
                  <a16:creationId xmlns:a16="http://schemas.microsoft.com/office/drawing/2014/main" id="{C4726308-3164-4CDA-98DE-6A5212ECF151}"/>
                </a:ext>
              </a:extLst>
            </p:cNvPr>
            <p:cNvSpPr/>
            <p:nvPr/>
          </p:nvSpPr>
          <p:spPr>
            <a:xfrm>
              <a:off x="381000" y="3886200"/>
              <a:ext cx="12458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2E60CA2-BD9F-4F24-B463-7F501B09AA4E}"/>
                </a:ext>
              </a:extLst>
            </p:cNvPr>
            <p:cNvSpPr/>
            <p:nvPr/>
          </p:nvSpPr>
          <p:spPr>
            <a:xfrm>
              <a:off x="1638300" y="3543300"/>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600">
                  <a:solidFill>
                    <a:schemeClr val="tx1"/>
                  </a:solidFill>
                </a:rPr>
                <a:t>Σ</a:t>
              </a:r>
              <a:endParaRPr lang="en-US" sz="6600">
                <a:solidFill>
                  <a:schemeClr val="tx1"/>
                </a:solidFill>
              </a:endParaRPr>
            </a:p>
          </p:txBody>
        </p:sp>
        <p:sp>
          <p:nvSpPr>
            <p:cNvPr id="16" name="Arrow: Right 15">
              <a:extLst>
                <a:ext uri="{FF2B5EF4-FFF2-40B4-BE49-F238E27FC236}">
                  <a16:creationId xmlns:a16="http://schemas.microsoft.com/office/drawing/2014/main" id="{1CBB9D1B-B8B0-426B-BEFE-24CFC0FA345A}"/>
                </a:ext>
              </a:extLst>
            </p:cNvPr>
            <p:cNvSpPr/>
            <p:nvPr/>
          </p:nvSpPr>
          <p:spPr>
            <a:xfrm>
              <a:off x="264039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EBF1A9-4A0B-4A83-BEBB-45C4481A6736}"/>
                </a:ext>
              </a:extLst>
            </p:cNvPr>
            <p:cNvSpPr txBox="1"/>
            <p:nvPr/>
          </p:nvSpPr>
          <p:spPr>
            <a:xfrm>
              <a:off x="3113532" y="3857954"/>
              <a:ext cx="140102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e(t) = (SP - PV)</a:t>
              </a:r>
            </a:p>
          </p:txBody>
        </p:sp>
        <p:sp>
          <p:nvSpPr>
            <p:cNvPr id="24" name="Arrow: Right 23">
              <a:extLst>
                <a:ext uri="{FF2B5EF4-FFF2-40B4-BE49-F238E27FC236}">
                  <a16:creationId xmlns:a16="http://schemas.microsoft.com/office/drawing/2014/main" id="{4D7940BC-F45C-4D6F-9D46-7634647D98A4}"/>
                </a:ext>
              </a:extLst>
            </p:cNvPr>
            <p:cNvSpPr/>
            <p:nvPr/>
          </p:nvSpPr>
          <p:spPr>
            <a:xfrm>
              <a:off x="453712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Bent 5">
              <a:extLst>
                <a:ext uri="{FF2B5EF4-FFF2-40B4-BE49-F238E27FC236}">
                  <a16:creationId xmlns:a16="http://schemas.microsoft.com/office/drawing/2014/main" id="{EE6A4BC4-5511-46E4-8532-90D4E4754E70}"/>
                </a:ext>
              </a:extLst>
            </p:cNvPr>
            <p:cNvSpPr/>
            <p:nvPr/>
          </p:nvSpPr>
          <p:spPr>
            <a:xfrm>
              <a:off x="3626555" y="2774780"/>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CF988304-20AD-4075-BA27-071AA3E33076}"/>
                </a:ext>
              </a:extLst>
            </p:cNvPr>
            <p:cNvSpPr/>
            <p:nvPr/>
          </p:nvSpPr>
          <p:spPr>
            <a:xfrm flipV="1">
              <a:off x="3626555" y="4360466"/>
              <a:ext cx="1401025" cy="959020"/>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6258F3A-5ECF-450D-B7BD-1120A5444047}"/>
                    </a:ext>
                  </a:extLst>
                </p:cNvPr>
                <p:cNvSpPr/>
                <p:nvPr/>
              </p:nvSpPr>
              <p:spPr>
                <a:xfrm>
                  <a:off x="5027579" y="262238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𝑃</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𝑝</m:t>
                            </m:r>
                          </m:sub>
                        </m:sSub>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7" name="Rectangle: Rounded Corners 6">
                  <a:extLst>
                    <a:ext uri="{FF2B5EF4-FFF2-40B4-BE49-F238E27FC236}">
                      <a16:creationId xmlns:a16="http://schemas.microsoft.com/office/drawing/2014/main" id="{06258F3A-5ECF-450D-B7BD-1120A5444047}"/>
                    </a:ext>
                  </a:extLst>
                </p:cNvPr>
                <p:cNvSpPr>
                  <a:spLocks noRot="1" noChangeAspect="1" noMove="1" noResize="1" noEditPoints="1" noAdjustHandles="1" noChangeArrowheads="1" noChangeShapeType="1" noTextEdit="1"/>
                </p:cNvSpPr>
                <p:nvPr/>
              </p:nvSpPr>
              <p:spPr>
                <a:xfrm>
                  <a:off x="5027579" y="2622380"/>
                  <a:ext cx="3212689" cy="780082"/>
                </a:xfrm>
                <a:prstGeom prst="roundRect">
                  <a:avLst/>
                </a:prstGeom>
                <a:blipFill>
                  <a:blip r:embed="rId2"/>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Rounded Corners 29">
                  <a:extLst>
                    <a:ext uri="{FF2B5EF4-FFF2-40B4-BE49-F238E27FC236}">
                      <a16:creationId xmlns:a16="http://schemas.microsoft.com/office/drawing/2014/main" id="{AF7686BB-6C0D-4ECB-8DE7-30317B4A7B4C}"/>
                    </a:ext>
                  </a:extLst>
                </p:cNvPr>
                <p:cNvSpPr/>
                <p:nvPr/>
              </p:nvSpPr>
              <p:spPr>
                <a:xfrm>
                  <a:off x="5027579" y="3657092"/>
                  <a:ext cx="3212689" cy="876808"/>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𝐼</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𝑖</m:t>
                            </m:r>
                          </m:sub>
                        </m:sSub>
                        <m:r>
                          <a:rPr lang="en-US" sz="2400">
                            <a:solidFill>
                              <a:schemeClr val="bg1">
                                <a:lumMod val="50000"/>
                              </a:schemeClr>
                            </a:solidFill>
                            <a:latin typeface="Cambria Math" panose="02040503050406030204" pitchFamily="18" charset="0"/>
                          </a:rPr>
                          <m:t>∗</m:t>
                        </m:r>
                        <m:nary>
                          <m:naryPr>
                            <m:ctrlPr>
                              <a:rPr lang="en-US" sz="2400" i="1">
                                <a:solidFill>
                                  <a:schemeClr val="bg1">
                                    <a:lumMod val="50000"/>
                                  </a:schemeClr>
                                </a:solidFill>
                                <a:latin typeface="Cambria Math" panose="02040503050406030204" pitchFamily="18" charset="0"/>
                              </a:rPr>
                            </m:ctrlPr>
                          </m:naryPr>
                          <m:sub>
                            <m:r>
                              <m:rPr>
                                <m:brk m:alnAt="23"/>
                              </m:rPr>
                              <a:rPr lang="en-US" sz="2400">
                                <a:solidFill>
                                  <a:schemeClr val="bg1">
                                    <a:lumMod val="50000"/>
                                  </a:schemeClr>
                                </a:solidFill>
                                <a:latin typeface="Cambria Math" panose="02040503050406030204" pitchFamily="18" charset="0"/>
                              </a:rPr>
                              <m:t>0</m:t>
                            </m:r>
                          </m:sub>
                          <m:sup>
                            <m:r>
                              <a:rPr lang="en-US" sz="2400">
                                <a:solidFill>
                                  <a:schemeClr val="bg1">
                                    <a:lumMod val="50000"/>
                                  </a:schemeClr>
                                </a:solidFill>
                                <a:latin typeface="Cambria Math" panose="02040503050406030204" pitchFamily="18" charset="0"/>
                              </a:rPr>
                              <m:t>𝑡</m:t>
                            </m:r>
                          </m:sup>
                          <m:e>
                            <m:r>
                              <a:rPr lang="en-US" sz="2400">
                                <a:solidFill>
                                  <a:schemeClr val="bg1">
                                    <a:lumMod val="50000"/>
                                  </a:schemeClr>
                                </a:solidFill>
                                <a:latin typeface="Cambria Math" panose="02040503050406030204" pitchFamily="18" charset="0"/>
                              </a:rPr>
                              <m:t>𝑒</m:t>
                            </m:r>
                            <m:d>
                              <m:dPr>
                                <m:ctrlPr>
                                  <a:rPr lang="en-US" sz="2400" i="1">
                                    <a:solidFill>
                                      <a:schemeClr val="bg1">
                                        <a:lumMod val="50000"/>
                                      </a:schemeClr>
                                    </a:solidFill>
                                    <a:latin typeface="Cambria Math" panose="02040503050406030204" pitchFamily="18" charset="0"/>
                                  </a:rPr>
                                </m:ctrlPr>
                              </m:dPr>
                              <m:e>
                                <m:r>
                                  <a:rPr lang="en-US" sz="2400">
                                    <a:solidFill>
                                      <a:schemeClr val="bg1">
                                        <a:lumMod val="50000"/>
                                      </a:schemeClr>
                                    </a:solidFill>
                                    <a:latin typeface="Cambria Math" panose="02040503050406030204" pitchFamily="18" charset="0"/>
                                  </a:rPr>
                                  <m:t>𝑡</m:t>
                                </m:r>
                              </m:e>
                            </m:d>
                          </m:e>
                        </m:nary>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𝑑𝑡</m:t>
                        </m:r>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0" name="Rectangle: Rounded Corners 29">
                  <a:extLst>
                    <a:ext uri="{FF2B5EF4-FFF2-40B4-BE49-F238E27FC236}">
                      <a16:creationId xmlns:a16="http://schemas.microsoft.com/office/drawing/2014/main" id="{AF7686BB-6C0D-4ECB-8DE7-30317B4A7B4C}"/>
                    </a:ext>
                  </a:extLst>
                </p:cNvPr>
                <p:cNvSpPr>
                  <a:spLocks noRot="1" noChangeAspect="1" noMove="1" noResize="1" noEditPoints="1" noAdjustHandles="1" noChangeArrowheads="1" noChangeShapeType="1" noTextEdit="1"/>
                </p:cNvSpPr>
                <p:nvPr/>
              </p:nvSpPr>
              <p:spPr>
                <a:xfrm>
                  <a:off x="5027579" y="3657092"/>
                  <a:ext cx="3212689" cy="876808"/>
                </a:xfrm>
                <a:prstGeom prst="roundRect">
                  <a:avLst/>
                </a:prstGeom>
                <a:blipFill>
                  <a:blip r:embed="rId3"/>
                  <a:stretch>
                    <a:fillRect/>
                  </a:stretch>
                </a:blipFill>
                <a:ln>
                  <a:solidFill>
                    <a:srgbClr val="48CFA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656B21DD-CC62-4640-BE3B-1D89A0961A5D}"/>
                    </a:ext>
                  </a:extLst>
                </p:cNvPr>
                <p:cNvSpPr/>
                <p:nvPr/>
              </p:nvSpPr>
              <p:spPr>
                <a:xfrm>
                  <a:off x="5027579" y="4708870"/>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a:solidFill>
                              <a:schemeClr val="bg1">
                                <a:lumMod val="50000"/>
                              </a:schemeClr>
                            </a:solidFill>
                            <a:latin typeface="Cambria Math" panose="02040503050406030204" pitchFamily="18" charset="0"/>
                          </a:rPr>
                          <m:t>𝐷</m:t>
                        </m:r>
                        <m:r>
                          <a:rPr lang="en-US" sz="2400">
                            <a:solidFill>
                              <a:schemeClr val="bg1">
                                <a:lumMod val="50000"/>
                              </a:schemeClr>
                            </a:solidFill>
                            <a:latin typeface="Cambria Math" panose="02040503050406030204" pitchFamily="18" charset="0"/>
                          </a:rPr>
                          <m:t>= </m:t>
                        </m:r>
                        <m:sSub>
                          <m:sSubPr>
                            <m:ctrlPr>
                              <a:rPr lang="en-US" sz="2400" i="1">
                                <a:solidFill>
                                  <a:schemeClr val="bg1">
                                    <a:lumMod val="50000"/>
                                  </a:schemeClr>
                                </a:solidFill>
                                <a:latin typeface="Cambria Math" panose="02040503050406030204" pitchFamily="18" charset="0"/>
                              </a:rPr>
                            </m:ctrlPr>
                          </m:sSubPr>
                          <m:e>
                            <m:r>
                              <a:rPr lang="en-US" sz="2400">
                                <a:solidFill>
                                  <a:schemeClr val="bg1">
                                    <a:lumMod val="50000"/>
                                  </a:schemeClr>
                                </a:solidFill>
                                <a:latin typeface="Cambria Math" panose="02040503050406030204" pitchFamily="18" charset="0"/>
                              </a:rPr>
                              <m:t>𝐾</m:t>
                            </m:r>
                          </m:e>
                          <m:sub>
                            <m:r>
                              <a:rPr lang="en-US" sz="2400">
                                <a:solidFill>
                                  <a:schemeClr val="bg1">
                                    <a:lumMod val="50000"/>
                                  </a:schemeClr>
                                </a:solidFill>
                                <a:latin typeface="Cambria Math" panose="02040503050406030204" pitchFamily="18" charset="0"/>
                              </a:rPr>
                              <m:t>𝑑</m:t>
                            </m:r>
                          </m:sub>
                        </m:sSub>
                        <m:r>
                          <a:rPr lang="en-US" sz="2400">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r>
                              <a:rPr lang="en-US" sz="2400">
                                <a:solidFill>
                                  <a:schemeClr val="bg1">
                                    <a:lumMod val="50000"/>
                                  </a:schemeClr>
                                </a:solidFill>
                                <a:latin typeface="Cambria Math" panose="02040503050406030204" pitchFamily="18" charset="0"/>
                              </a:rPr>
                              <m:t>𝑑𝑒</m:t>
                            </m:r>
                            <m:r>
                              <a:rPr lang="en-US" sz="2400">
                                <a:solidFill>
                                  <a:schemeClr val="bg1">
                                    <a:lumMod val="50000"/>
                                  </a:schemeClr>
                                </a:solidFill>
                                <a:latin typeface="Cambria Math" panose="02040503050406030204" pitchFamily="18" charset="0"/>
                              </a:rPr>
                              <m:t>(</m:t>
                            </m:r>
                            <m:r>
                              <a:rPr lang="en-US" sz="2400">
                                <a:solidFill>
                                  <a:schemeClr val="bg1">
                                    <a:lumMod val="50000"/>
                                  </a:schemeClr>
                                </a:solidFill>
                                <a:latin typeface="Cambria Math" panose="02040503050406030204" pitchFamily="18" charset="0"/>
                              </a:rPr>
                              <m:t>𝑡</m:t>
                            </m:r>
                            <m:r>
                              <a:rPr lang="en-US" sz="2400">
                                <a:solidFill>
                                  <a:schemeClr val="bg1">
                                    <a:lumMod val="50000"/>
                                  </a:schemeClr>
                                </a:solidFill>
                                <a:latin typeface="Cambria Math" panose="02040503050406030204" pitchFamily="18" charset="0"/>
                              </a:rPr>
                              <m:t>)</m:t>
                            </m:r>
                          </m:num>
                          <m:den>
                            <m:r>
                              <a:rPr lang="en-US" sz="2400">
                                <a:solidFill>
                                  <a:schemeClr val="bg1">
                                    <a:lumMod val="50000"/>
                                  </a:schemeClr>
                                </a:solidFill>
                                <a:latin typeface="Cambria Math" panose="02040503050406030204" pitchFamily="18" charset="0"/>
                              </a:rPr>
                              <m:t>𝑑𝑡</m:t>
                            </m:r>
                          </m:den>
                        </m:f>
                      </m:oMath>
                    </m:oMathPara>
                  </a14:m>
                  <a:endParaRPr lang="en-US" sz="2400">
                    <a:solidFill>
                      <a:schemeClr val="bg1">
                        <a:lumMod val="50000"/>
                      </a:schemeClr>
                    </a:solidFill>
                    <a:latin typeface="#9Slide02 Tieu de rat dai 02" panose="020B0606020202050201" pitchFamily="34" charset="0"/>
                  </a:endParaRPr>
                </a:p>
              </p:txBody>
            </p:sp>
          </mc:Choice>
          <mc:Fallback xmlns="">
            <p:sp>
              <p:nvSpPr>
                <p:cNvPr id="31" name="Rectangle: Rounded Corners 30">
                  <a:extLst>
                    <a:ext uri="{FF2B5EF4-FFF2-40B4-BE49-F238E27FC236}">
                      <a16:creationId xmlns:a16="http://schemas.microsoft.com/office/drawing/2014/main" id="{656B21DD-CC62-4640-BE3B-1D89A0961A5D}"/>
                    </a:ext>
                  </a:extLst>
                </p:cNvPr>
                <p:cNvSpPr>
                  <a:spLocks noRot="1" noChangeAspect="1" noMove="1" noResize="1" noEditPoints="1" noAdjustHandles="1" noChangeArrowheads="1" noChangeShapeType="1" noTextEdit="1"/>
                </p:cNvSpPr>
                <p:nvPr/>
              </p:nvSpPr>
              <p:spPr>
                <a:xfrm>
                  <a:off x="5027579" y="4708870"/>
                  <a:ext cx="3212689" cy="780082"/>
                </a:xfrm>
                <a:prstGeom prst="roundRect">
                  <a:avLst/>
                </a:prstGeom>
                <a:blipFill>
                  <a:blip r:embed="rId4"/>
                  <a:stretch>
                    <a:fillRect/>
                  </a:stretch>
                </a:blipFill>
                <a:ln>
                  <a:solidFill>
                    <a:srgbClr val="48CFAD"/>
                  </a:solidFill>
                </a:ln>
              </p:spPr>
              <p:txBody>
                <a:bodyPr/>
                <a:lstStyle/>
                <a:p>
                  <a:r>
                    <a:rPr lang="en-US">
                      <a:noFill/>
                    </a:rPr>
                    <a:t> </a:t>
                  </a:r>
                </a:p>
              </p:txBody>
            </p:sp>
          </mc:Fallback>
        </mc:AlternateContent>
        <p:sp>
          <p:nvSpPr>
            <p:cNvPr id="32" name="Oval 31">
              <a:extLst>
                <a:ext uri="{FF2B5EF4-FFF2-40B4-BE49-F238E27FC236}">
                  <a16:creationId xmlns:a16="http://schemas.microsoft.com/office/drawing/2014/main" id="{4D30D68E-43D6-435D-89B5-9C4B8C4CD0EB}"/>
                </a:ext>
              </a:extLst>
            </p:cNvPr>
            <p:cNvSpPr/>
            <p:nvPr/>
          </p:nvSpPr>
          <p:spPr>
            <a:xfrm>
              <a:off x="8647877" y="3551833"/>
              <a:ext cx="990600" cy="990600"/>
            </a:xfrm>
            <a:prstGeom prst="ellipse">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6000">
                  <a:solidFill>
                    <a:schemeClr val="tx1"/>
                  </a:solidFill>
                </a:rPr>
                <a:t>Σ</a:t>
              </a:r>
              <a:endParaRPr lang="en-US" sz="6000">
                <a:solidFill>
                  <a:schemeClr val="tx1"/>
                </a:solidFill>
              </a:endParaRPr>
            </a:p>
          </p:txBody>
        </p:sp>
        <p:sp>
          <p:nvSpPr>
            <p:cNvPr id="33" name="Arrow: Right 32">
              <a:extLst>
                <a:ext uri="{FF2B5EF4-FFF2-40B4-BE49-F238E27FC236}">
                  <a16:creationId xmlns:a16="http://schemas.microsoft.com/office/drawing/2014/main" id="{E9843F8B-BD38-4BA2-9E9A-405E69F7AC57}"/>
                </a:ext>
              </a:extLst>
            </p:cNvPr>
            <p:cNvSpPr/>
            <p:nvPr/>
          </p:nvSpPr>
          <p:spPr>
            <a:xfrm>
              <a:off x="8240268"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977B0F1-93E3-454F-8C88-49A5028A8555}"/>
                </a:ext>
              </a:extLst>
            </p:cNvPr>
            <p:cNvSpPr/>
            <p:nvPr/>
          </p:nvSpPr>
          <p:spPr>
            <a:xfrm>
              <a:off x="9651344"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FE87679-B027-4B35-A66B-EEEAA5D382FD}"/>
                </a:ext>
              </a:extLst>
            </p:cNvPr>
            <p:cNvSpPr/>
            <p:nvPr/>
          </p:nvSpPr>
          <p:spPr>
            <a:xfrm>
              <a:off x="10046086" y="3551833"/>
              <a:ext cx="1288935" cy="982067"/>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Process</a:t>
              </a:r>
            </a:p>
          </p:txBody>
        </p:sp>
        <p:sp>
          <p:nvSpPr>
            <p:cNvPr id="35" name="Arrow: Right 34">
              <a:extLst>
                <a:ext uri="{FF2B5EF4-FFF2-40B4-BE49-F238E27FC236}">
                  <a16:creationId xmlns:a16="http://schemas.microsoft.com/office/drawing/2014/main" id="{AB12C92E-D7A4-4FD0-A3CA-88D5EAEE0B11}"/>
                </a:ext>
              </a:extLst>
            </p:cNvPr>
            <p:cNvSpPr/>
            <p:nvPr/>
          </p:nvSpPr>
          <p:spPr>
            <a:xfrm>
              <a:off x="11341871" y="3886200"/>
              <a:ext cx="407609" cy="3048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 8">
              <a:extLst>
                <a:ext uri="{FF2B5EF4-FFF2-40B4-BE49-F238E27FC236}">
                  <a16:creationId xmlns:a16="http://schemas.microsoft.com/office/drawing/2014/main" id="{8609415F-CE8A-4AF2-9077-DA1EACCCBC15}"/>
                </a:ext>
              </a:extLst>
            </p:cNvPr>
            <p:cNvSpPr/>
            <p:nvPr/>
          </p:nvSpPr>
          <p:spPr>
            <a:xfrm rot="5400000">
              <a:off x="8497021" y="2708766"/>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A18AF80C-E52B-489F-B38E-5EBE77CC5786}"/>
                </a:ext>
              </a:extLst>
            </p:cNvPr>
            <p:cNvSpPr/>
            <p:nvPr/>
          </p:nvSpPr>
          <p:spPr>
            <a:xfrm rot="16200000" flipV="1">
              <a:off x="8517766" y="4457133"/>
              <a:ext cx="598932" cy="990599"/>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875A304-D599-467A-B3E4-396BBAFF2059}"/>
                </a:ext>
              </a:extLst>
            </p:cNvPr>
            <p:cNvSpPr txBox="1"/>
            <p:nvPr/>
          </p:nvSpPr>
          <p:spPr>
            <a:xfrm>
              <a:off x="480217" y="3551833"/>
              <a:ext cx="873637"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Setpoint</a:t>
              </a:r>
            </a:p>
          </p:txBody>
        </p:sp>
        <p:sp>
          <p:nvSpPr>
            <p:cNvPr id="39" name="TextBox 38">
              <a:extLst>
                <a:ext uri="{FF2B5EF4-FFF2-40B4-BE49-F238E27FC236}">
                  <a16:creationId xmlns:a16="http://schemas.microsoft.com/office/drawing/2014/main" id="{4A5BD346-CF1A-4A73-9E57-BC6CA92118F4}"/>
                </a:ext>
              </a:extLst>
            </p:cNvPr>
            <p:cNvSpPr txBox="1"/>
            <p:nvPr/>
          </p:nvSpPr>
          <p:spPr>
            <a:xfrm>
              <a:off x="10364051" y="3121501"/>
              <a:ext cx="642805"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motor</a:t>
              </a:r>
            </a:p>
          </p:txBody>
        </p:sp>
        <p:sp>
          <p:nvSpPr>
            <p:cNvPr id="40" name="Rectangle: Rounded Corners 39">
              <a:extLst>
                <a:ext uri="{FF2B5EF4-FFF2-40B4-BE49-F238E27FC236}">
                  <a16:creationId xmlns:a16="http://schemas.microsoft.com/office/drawing/2014/main" id="{42FFAA38-3BB2-47D3-AE99-F6C31B5FADD9}"/>
                </a:ext>
              </a:extLst>
            </p:cNvPr>
            <p:cNvSpPr/>
            <p:nvPr/>
          </p:nvSpPr>
          <p:spPr>
            <a:xfrm>
              <a:off x="5088498" y="5791682"/>
              <a:ext cx="3212689" cy="780082"/>
            </a:xfrm>
            <a:prstGeom prst="roundRect">
              <a:avLst/>
            </a:prstGeom>
            <a:noFill/>
            <a:ln>
              <a:solidFill>
                <a:srgbClr val="48C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50000"/>
                    </a:schemeClr>
                  </a:solidFill>
                  <a:latin typeface="#9Slide02 Tieu de rat dai 02" panose="020B0606020202050201" pitchFamily="34" charset="0"/>
                </a:rPr>
                <a:t>SEnsor</a:t>
              </a:r>
            </a:p>
          </p:txBody>
        </p:sp>
        <p:cxnSp>
          <p:nvCxnSpPr>
            <p:cNvPr id="11" name="Connector: Elbow 10">
              <a:extLst>
                <a:ext uri="{FF2B5EF4-FFF2-40B4-BE49-F238E27FC236}">
                  <a16:creationId xmlns:a16="http://schemas.microsoft.com/office/drawing/2014/main" id="{4D3FE9D6-F9AF-4E8A-B71C-E21B26F547B9}"/>
                </a:ext>
              </a:extLst>
            </p:cNvPr>
            <p:cNvCxnSpPr>
              <a:cxnSpLocks/>
              <a:stCxn id="8" idx="2"/>
              <a:endCxn id="40" idx="3"/>
            </p:cNvCxnSpPr>
            <p:nvPr/>
          </p:nvCxnSpPr>
          <p:spPr>
            <a:xfrm rot="5400000">
              <a:off x="8671960" y="4163128"/>
              <a:ext cx="1647823" cy="2389367"/>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974F11C-514C-4EDB-B765-E50A426CBAF1}"/>
                </a:ext>
              </a:extLst>
            </p:cNvPr>
            <p:cNvCxnSpPr>
              <a:cxnSpLocks/>
              <a:stCxn id="40" idx="1"/>
              <a:endCxn id="3" idx="4"/>
            </p:cNvCxnSpPr>
            <p:nvPr/>
          </p:nvCxnSpPr>
          <p:spPr>
            <a:xfrm rot="10800000">
              <a:off x="2133600" y="4533901"/>
              <a:ext cx="2954898" cy="1647823"/>
            </a:xfrm>
            <a:prstGeom prst="bentConnector2">
              <a:avLst/>
            </a:prstGeom>
            <a:ln w="57150">
              <a:solidFill>
                <a:srgbClr val="48CFAD"/>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D1AF3B2-B9B7-42AA-A519-8CA720CB1042}"/>
                </a:ext>
              </a:extLst>
            </p:cNvPr>
            <p:cNvSpPr txBox="1"/>
            <p:nvPr/>
          </p:nvSpPr>
          <p:spPr>
            <a:xfrm>
              <a:off x="9576406" y="3345419"/>
              <a:ext cx="469680" cy="246221"/>
            </a:xfrm>
            <a:prstGeom prst="rect">
              <a:avLst/>
            </a:prstGeom>
            <a:solidFill>
              <a:schemeClr val="bg1"/>
            </a:solidFill>
          </p:spPr>
          <p:txBody>
            <a:bodyPr wrap="none" lIns="0" tIns="0" rIns="0" bIns="0" rtlCol="0">
              <a:spAutoFit/>
            </a:bodyPr>
            <a:lstStyle/>
            <a:p>
              <a:pPr algn="l"/>
              <a:r>
                <a:rPr lang="en-US" sz="1600">
                  <a:solidFill>
                    <a:schemeClr val="bg1">
                      <a:lumMod val="50000"/>
                    </a:schemeClr>
                  </a:solidFill>
                  <a:latin typeface="#9Slide02 Tieu de rat dai 02" panose="020B0606020202050201" pitchFamily="34" charset="0"/>
                </a:rPr>
                <a:t>output</a:t>
              </a:r>
            </a:p>
          </p:txBody>
        </p:sp>
        <p:sp>
          <p:nvSpPr>
            <p:cNvPr id="42" name="TextBox 41">
              <a:extLst>
                <a:ext uri="{FF2B5EF4-FFF2-40B4-BE49-F238E27FC236}">
                  <a16:creationId xmlns:a16="http://schemas.microsoft.com/office/drawing/2014/main" id="{2CE8E686-8A4C-4A78-8248-52E129462C07}"/>
                </a:ext>
              </a:extLst>
            </p:cNvPr>
            <p:cNvSpPr txBox="1"/>
            <p:nvPr/>
          </p:nvSpPr>
          <p:spPr>
            <a:xfrm>
              <a:off x="1269139" y="3950287"/>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3" name="TextBox 42">
              <a:extLst>
                <a:ext uri="{FF2B5EF4-FFF2-40B4-BE49-F238E27FC236}">
                  <a16:creationId xmlns:a16="http://schemas.microsoft.com/office/drawing/2014/main" id="{64B6BD59-EE02-4DE5-99A6-C9D843F23556}"/>
                </a:ext>
              </a:extLst>
            </p:cNvPr>
            <p:cNvSpPr txBox="1"/>
            <p:nvPr/>
          </p:nvSpPr>
          <p:spPr>
            <a:xfrm>
              <a:off x="1888191" y="4431871"/>
              <a:ext cx="125034"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4" name="TextBox 43">
              <a:extLst>
                <a:ext uri="{FF2B5EF4-FFF2-40B4-BE49-F238E27FC236}">
                  <a16:creationId xmlns:a16="http://schemas.microsoft.com/office/drawing/2014/main" id="{2ED4E526-E5D3-4E89-ACC8-8A6A6EDAF479}"/>
                </a:ext>
              </a:extLst>
            </p:cNvPr>
            <p:cNvSpPr txBox="1"/>
            <p:nvPr/>
          </p:nvSpPr>
          <p:spPr>
            <a:xfrm>
              <a:off x="8359523" y="3971369"/>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5" name="TextBox 44">
              <a:extLst>
                <a:ext uri="{FF2B5EF4-FFF2-40B4-BE49-F238E27FC236}">
                  <a16:creationId xmlns:a16="http://schemas.microsoft.com/office/drawing/2014/main" id="{841EC36B-05DF-4A4B-952E-2B64F95D652E}"/>
                </a:ext>
              </a:extLst>
            </p:cNvPr>
            <p:cNvSpPr txBox="1"/>
            <p:nvPr/>
          </p:nvSpPr>
          <p:spPr>
            <a:xfrm>
              <a:off x="8828354" y="4589986"/>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6" name="TextBox 45">
              <a:extLst>
                <a:ext uri="{FF2B5EF4-FFF2-40B4-BE49-F238E27FC236}">
                  <a16:creationId xmlns:a16="http://schemas.microsoft.com/office/drawing/2014/main" id="{6674B6E6-5B06-4C04-8D15-705192BBEB9F}"/>
                </a:ext>
              </a:extLst>
            </p:cNvPr>
            <p:cNvSpPr txBox="1"/>
            <p:nvPr/>
          </p:nvSpPr>
          <p:spPr>
            <a:xfrm>
              <a:off x="8833211" y="2936835"/>
              <a:ext cx="182742" cy="553998"/>
            </a:xfrm>
            <a:prstGeom prst="rect">
              <a:avLst/>
            </a:prstGeom>
            <a:noFill/>
          </p:spPr>
          <p:txBody>
            <a:bodyPr wrap="none" lIns="0" tIns="0" rIns="0" bIns="0" rtlCol="0">
              <a:spAutoFit/>
            </a:bodyPr>
            <a:lstStyle/>
            <a:p>
              <a:pPr algn="l"/>
              <a:r>
                <a:rPr lang="en-US" sz="3600">
                  <a:solidFill>
                    <a:schemeClr val="bg1">
                      <a:lumMod val="50000"/>
                    </a:schemeClr>
                  </a:solidFill>
                  <a:latin typeface="#9Slide02 Tieu de rat dai 02" panose="020B0606020202050201" pitchFamily="34" charset="0"/>
                </a:rPr>
                <a:t>+</a:t>
              </a:r>
            </a:p>
          </p:txBody>
        </p:sp>
        <p:sp>
          <p:nvSpPr>
            <p:cNvPr id="47" name="TextBox 46">
              <a:extLst>
                <a:ext uri="{FF2B5EF4-FFF2-40B4-BE49-F238E27FC236}">
                  <a16:creationId xmlns:a16="http://schemas.microsoft.com/office/drawing/2014/main" id="{8116C951-F8B1-4128-9B34-23E333719F84}"/>
                </a:ext>
              </a:extLst>
            </p:cNvPr>
            <p:cNvSpPr txBox="1"/>
            <p:nvPr/>
          </p:nvSpPr>
          <p:spPr>
            <a:xfrm>
              <a:off x="9008539" y="5763669"/>
              <a:ext cx="847989" cy="369332"/>
            </a:xfrm>
            <a:prstGeom prst="rect">
              <a:avLst/>
            </a:prstGeom>
            <a:solidFill>
              <a:schemeClr val="bg1"/>
            </a:solidFill>
          </p:spPr>
          <p:txBody>
            <a:bodyPr wrap="none" lIns="0" tIns="0" rIns="0" bIns="0" rtlCol="0">
              <a:spAutoFit/>
            </a:bodyPr>
            <a:lstStyle/>
            <a:p>
              <a:pPr algn="l"/>
              <a:r>
                <a:rPr lang="en-US" sz="2400">
                  <a:solidFill>
                    <a:schemeClr val="bg1">
                      <a:lumMod val="50000"/>
                    </a:schemeClr>
                  </a:solidFill>
                  <a:latin typeface="#9Slide02 Tieu de rat dai 02" panose="020B0606020202050201" pitchFamily="34" charset="0"/>
                </a:rPr>
                <a:t>encoder</a:t>
              </a:r>
            </a:p>
          </p:txBody>
        </p:sp>
      </p:grpSp>
      <p:sp>
        <p:nvSpPr>
          <p:cNvPr id="49" name="TextBox 48">
            <a:extLst>
              <a:ext uri="{FF2B5EF4-FFF2-40B4-BE49-F238E27FC236}">
                <a16:creationId xmlns:a16="http://schemas.microsoft.com/office/drawing/2014/main" id="{BE45B336-2921-447F-ACD7-7AFD43498FEB}"/>
              </a:ext>
            </a:extLst>
          </p:cNvPr>
          <p:cNvSpPr txBox="1"/>
          <p:nvPr/>
        </p:nvSpPr>
        <p:spPr>
          <a:xfrm>
            <a:off x="1910860" y="2461901"/>
            <a:ext cx="1550104"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mô hình toán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CF61F6-5F78-4FC5-AC82-A6517675B082}"/>
                  </a:ext>
                </a:extLst>
              </p:cNvPr>
              <p:cNvSpPr txBox="1"/>
              <p:nvPr/>
            </p:nvSpPr>
            <p:spPr>
              <a:xfrm>
                <a:off x="229182" y="3718975"/>
                <a:ext cx="4915172" cy="2067233"/>
              </a:xfrm>
              <a:prstGeom prst="rect">
                <a:avLst/>
              </a:prstGeom>
              <a:noFill/>
            </p:spPr>
            <p:txBody>
              <a:bodyPr wrap="square">
                <a:spAutoFit/>
              </a:bodyPr>
              <a:lstStyle/>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Với </a:t>
                </a: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vận tốc góc của Motor.</a:t>
                </a:r>
              </a:p>
              <a:p>
                <a:pPr algn="just">
                  <a:lnSpc>
                    <a:spcPct val="150000"/>
                  </a:lnSpc>
                </a:pP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 Giá trị PWM xuất ra và Umax = 100.</a:t>
                </a:r>
              </a:p>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K : Độ lợi.</a:t>
                </a:r>
              </a:p>
              <a:p>
                <a:pPr algn="just">
                  <a:lnSpc>
                    <a:spcPct val="150000"/>
                  </a:lnSpc>
                </a:pPr>
                <a14:m>
                  <m:oMath xmlns:m="http://schemas.openxmlformats.org/officeDocument/2006/math">
                    <m:sSub>
                      <m:sSub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Thời hằng.</a:t>
                </a:r>
              </a:p>
            </p:txBody>
          </p:sp>
        </mc:Choice>
        <mc:Fallback xmlns="">
          <p:sp>
            <p:nvSpPr>
              <p:cNvPr id="50" name="TextBox 49">
                <a:extLst>
                  <a:ext uri="{FF2B5EF4-FFF2-40B4-BE49-F238E27FC236}">
                    <a16:creationId xmlns:a16="http://schemas.microsoft.com/office/drawing/2014/main" id="{63CF61F6-5F78-4FC5-AC82-A6517675B082}"/>
                  </a:ext>
                </a:extLst>
              </p:cNvPr>
              <p:cNvSpPr txBox="1">
                <a:spLocks noRot="1" noChangeAspect="1" noMove="1" noResize="1" noEditPoints="1" noAdjustHandles="1" noChangeArrowheads="1" noChangeShapeType="1" noTextEdit="1"/>
              </p:cNvSpPr>
              <p:nvPr/>
            </p:nvSpPr>
            <p:spPr>
              <a:xfrm>
                <a:off x="229182" y="3718975"/>
                <a:ext cx="4915172" cy="2067233"/>
              </a:xfrm>
              <a:prstGeom prst="rect">
                <a:avLst/>
              </a:prstGeom>
              <a:blipFill>
                <a:blip r:embed="rId5"/>
                <a:stretch>
                  <a:fillRect l="-161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4598F56-84BD-4933-97C8-EBFF47FB5E3D}"/>
                  </a:ext>
                </a:extLst>
              </p:cNvPr>
              <p:cNvSpPr txBox="1"/>
              <p:nvPr/>
            </p:nvSpPr>
            <p:spPr>
              <a:xfrm>
                <a:off x="910857" y="3035707"/>
                <a:ext cx="3551822" cy="787139"/>
              </a:xfrm>
              <a:prstGeom prst="rect">
                <a:avLst/>
              </a:prstGeom>
              <a:noFill/>
            </p:spPr>
            <p:txBody>
              <a:bodyPr wrap="square">
                <a:spAutoFit/>
              </a:bodyPr>
              <a:lstStyle/>
              <a:p>
                <a14:m>
                  <m:oMath xmlns:m="http://schemas.openxmlformats.org/officeDocument/2006/math">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num>
                      <m:den>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den>
                    </m:f>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num>
                      <m:den>
                        <m:sSub>
                          <m:sSub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den>
                    </m:f>
                  </m:oMath>
                </a14:m>
                <a:r>
                  <a:rPr lang="en-US" sz="2400"/>
                  <a:t> </a:t>
                </a:r>
              </a:p>
            </p:txBody>
          </p:sp>
        </mc:Choice>
        <mc:Fallback xmlns="">
          <p:sp>
            <p:nvSpPr>
              <p:cNvPr id="52" name="TextBox 51">
                <a:extLst>
                  <a:ext uri="{FF2B5EF4-FFF2-40B4-BE49-F238E27FC236}">
                    <a16:creationId xmlns:a16="http://schemas.microsoft.com/office/drawing/2014/main" id="{24598F56-84BD-4933-97C8-EBFF47FB5E3D}"/>
                  </a:ext>
                </a:extLst>
              </p:cNvPr>
              <p:cNvSpPr txBox="1">
                <a:spLocks noRot="1" noChangeAspect="1" noMove="1" noResize="1" noEditPoints="1" noAdjustHandles="1" noChangeArrowheads="1" noChangeShapeType="1" noTextEdit="1"/>
              </p:cNvSpPr>
              <p:nvPr/>
            </p:nvSpPr>
            <p:spPr>
              <a:xfrm>
                <a:off x="910857" y="3035707"/>
                <a:ext cx="3551822" cy="787139"/>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47596AF-99D8-4F73-A67B-7511AF5C0AE2}"/>
              </a:ext>
            </a:extLst>
          </p:cNvPr>
          <p:cNvCxnSpPr/>
          <p:nvPr/>
        </p:nvCxnSpPr>
        <p:spPr>
          <a:xfrm>
            <a:off x="5143498"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B7D3EA6-440F-4114-B919-99D27BEE2565}"/>
              </a:ext>
            </a:extLst>
          </p:cNvPr>
          <p:cNvSpPr txBox="1"/>
          <p:nvPr/>
        </p:nvSpPr>
        <p:spPr>
          <a:xfrm>
            <a:off x="5502934" y="2604820"/>
            <a:ext cx="1631857"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PI controller</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6779BE3-2847-404E-923E-339C16A2AC46}"/>
                  </a:ext>
                </a:extLst>
              </p:cNvPr>
              <p:cNvSpPr txBox="1"/>
              <p:nvPr/>
            </p:nvSpPr>
            <p:spPr>
              <a:xfrm>
                <a:off x="5581629" y="3110890"/>
                <a:ext cx="1948260" cy="1296445"/>
              </a:xfrm>
              <a:prstGeom prst="rect">
                <a:avLst/>
              </a:prstGeom>
              <a:noFill/>
            </p:spPr>
            <p:txBody>
              <a:bodyPr wrap="square">
                <a:spAutoFit/>
              </a:bodyPr>
              <a:lstStyle/>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𝑝</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num>
                      <m:den>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oMath>
                </a14:m>
                <a:r>
                  <a:rPr lang="en-US">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d>
                      <m:d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num>
                          <m:den>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e>
                    </m:d>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oMath>
                </a14:m>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55" name="TextBox 54">
                <a:extLst>
                  <a:ext uri="{FF2B5EF4-FFF2-40B4-BE49-F238E27FC236}">
                    <a16:creationId xmlns:a16="http://schemas.microsoft.com/office/drawing/2014/main" id="{56779BE3-2847-404E-923E-339C16A2AC46}"/>
                  </a:ext>
                </a:extLst>
              </p:cNvPr>
              <p:cNvSpPr txBox="1">
                <a:spLocks noRot="1" noChangeAspect="1" noMove="1" noResize="1" noEditPoints="1" noAdjustHandles="1" noChangeArrowheads="1" noChangeShapeType="1" noTextEdit="1"/>
              </p:cNvSpPr>
              <p:nvPr/>
            </p:nvSpPr>
            <p:spPr>
              <a:xfrm>
                <a:off x="5581629" y="3110890"/>
                <a:ext cx="1948260" cy="1296445"/>
              </a:xfrm>
              <a:prstGeom prst="rect">
                <a:avLst/>
              </a:prstGeom>
              <a:blipFill>
                <a:blip r:embed="rId7"/>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E72142F5-94E4-459F-983E-89575EA12C5A}"/>
              </a:ext>
            </a:extLst>
          </p:cNvPr>
          <p:cNvCxnSpPr/>
          <p:nvPr/>
        </p:nvCxnSpPr>
        <p:spPr>
          <a:xfrm>
            <a:off x="7620000"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pic>
        <p:nvPicPr>
          <p:cNvPr id="57" name="Picture 56" descr="Table&#10;&#10;Description automatically generated">
            <a:extLst>
              <a:ext uri="{FF2B5EF4-FFF2-40B4-BE49-F238E27FC236}">
                <a16:creationId xmlns:a16="http://schemas.microsoft.com/office/drawing/2014/main" id="{D07FE350-6980-41BF-B50A-05BD8FBF3369}"/>
              </a:ext>
            </a:extLst>
          </p:cNvPr>
          <p:cNvPicPr/>
          <p:nvPr/>
        </p:nvPicPr>
        <p:blipFill>
          <a:blip r:embed="rId8"/>
          <a:stretch>
            <a:fillRect/>
          </a:stretch>
        </p:blipFill>
        <p:spPr>
          <a:xfrm>
            <a:off x="7764072" y="2448258"/>
            <a:ext cx="4227837" cy="2683310"/>
          </a:xfrm>
          <a:prstGeom prst="rect">
            <a:avLst/>
          </a:prstGeom>
        </p:spPr>
      </p:pic>
    </p:spTree>
    <p:extLst>
      <p:ext uri="{BB962C8B-B14F-4D97-AF65-F5344CB8AC3E}">
        <p14:creationId xmlns:p14="http://schemas.microsoft.com/office/powerpoint/2010/main" val="406310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129363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6400800" y="1681951"/>
            <a:ext cx="4791376"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điều khiển động cơ bằng PID</a:t>
            </a:r>
          </a:p>
        </p:txBody>
      </p:sp>
      <p:sp>
        <p:nvSpPr>
          <p:cNvPr id="49" name="TextBox 48">
            <a:extLst>
              <a:ext uri="{FF2B5EF4-FFF2-40B4-BE49-F238E27FC236}">
                <a16:creationId xmlns:a16="http://schemas.microsoft.com/office/drawing/2014/main" id="{BE45B336-2921-447F-ACD7-7AFD43498FEB}"/>
              </a:ext>
            </a:extLst>
          </p:cNvPr>
          <p:cNvSpPr txBox="1"/>
          <p:nvPr/>
        </p:nvSpPr>
        <p:spPr>
          <a:xfrm>
            <a:off x="14630400" y="2461901"/>
            <a:ext cx="1550104"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mô hình toán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3CF61F6-5F78-4FC5-AC82-A6517675B082}"/>
                  </a:ext>
                </a:extLst>
              </p:cNvPr>
              <p:cNvSpPr txBox="1"/>
              <p:nvPr/>
            </p:nvSpPr>
            <p:spPr>
              <a:xfrm>
                <a:off x="12948722" y="3718975"/>
                <a:ext cx="4915172" cy="2067233"/>
              </a:xfrm>
              <a:prstGeom prst="rect">
                <a:avLst/>
              </a:prstGeom>
              <a:noFill/>
            </p:spPr>
            <p:txBody>
              <a:bodyPr wrap="square">
                <a:spAutoFit/>
              </a:bodyPr>
              <a:lstStyle/>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Với </a:t>
                </a: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vận tốc góc của Motor.</a:t>
                </a:r>
              </a:p>
              <a:p>
                <a:pPr algn="just">
                  <a:lnSpc>
                    <a:spcPct val="150000"/>
                  </a:lnSpc>
                </a:pPr>
                <a14:m>
                  <m:oMath xmlns:m="http://schemas.openxmlformats.org/officeDocument/2006/math">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 Giá trị PWM xuất ra và Umax = 100.</a:t>
                </a:r>
              </a:p>
              <a:p>
                <a:pPr algn="just">
                  <a:lnSpc>
                    <a:spcPct val="150000"/>
                  </a:lnSpc>
                </a:pPr>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K : Độ lợi.</a:t>
                </a:r>
              </a:p>
              <a:p>
                <a:pPr algn="just">
                  <a:lnSpc>
                    <a:spcPct val="150000"/>
                  </a:lnSpc>
                </a:pPr>
                <a14:m>
                  <m:oMath xmlns:m="http://schemas.openxmlformats.org/officeDocument/2006/math">
                    <m:sSub>
                      <m:sSubPr>
                        <m:ctrlPr>
                          <a:rPr lang="en-US" sz="22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2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oMath>
                </a14:m>
                <a:r>
                  <a:rPr lang="en-US" sz="22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Thời hằng.</a:t>
                </a:r>
              </a:p>
            </p:txBody>
          </p:sp>
        </mc:Choice>
        <mc:Fallback xmlns="">
          <p:sp>
            <p:nvSpPr>
              <p:cNvPr id="50" name="TextBox 49">
                <a:extLst>
                  <a:ext uri="{FF2B5EF4-FFF2-40B4-BE49-F238E27FC236}">
                    <a16:creationId xmlns:a16="http://schemas.microsoft.com/office/drawing/2014/main" id="{63CF61F6-5F78-4FC5-AC82-A6517675B082}"/>
                  </a:ext>
                </a:extLst>
              </p:cNvPr>
              <p:cNvSpPr txBox="1">
                <a:spLocks noRot="1" noChangeAspect="1" noMove="1" noResize="1" noEditPoints="1" noAdjustHandles="1" noChangeArrowheads="1" noChangeShapeType="1" noTextEdit="1"/>
              </p:cNvSpPr>
              <p:nvPr/>
            </p:nvSpPr>
            <p:spPr>
              <a:xfrm>
                <a:off x="12948722" y="3718975"/>
                <a:ext cx="4915172" cy="2067233"/>
              </a:xfrm>
              <a:prstGeom prst="rect">
                <a:avLst/>
              </a:prstGeom>
              <a:blipFill>
                <a:blip r:embed="rId2"/>
                <a:stretch>
                  <a:fillRect l="-1613" b="-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4598F56-84BD-4933-97C8-EBFF47FB5E3D}"/>
                  </a:ext>
                </a:extLst>
              </p:cNvPr>
              <p:cNvSpPr txBox="1"/>
              <p:nvPr/>
            </p:nvSpPr>
            <p:spPr>
              <a:xfrm>
                <a:off x="13630397" y="3035707"/>
                <a:ext cx="3551822" cy="787139"/>
              </a:xfrm>
              <a:prstGeom prst="rect">
                <a:avLst/>
              </a:prstGeom>
              <a:noFill/>
            </p:spPr>
            <p:txBody>
              <a:bodyPr wrap="square">
                <a:spAutoFit/>
              </a:bodyPr>
              <a:lstStyle/>
              <a:p>
                <a14:m>
                  <m:oMath xmlns:m="http://schemas.openxmlformats.org/officeDocument/2006/math">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𝜔</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𝑥</m:t>
                            </m:r>
                          </m:e>
                        </m:d>
                      </m:num>
                      <m:den>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𝑈</m:t>
                        </m:r>
                        <m:d>
                          <m:d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e>
                        </m:d>
                      </m:den>
                    </m:f>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f>
                      <m:f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num>
                      <m:den>
                        <m:sSub>
                          <m:sSubPr>
                            <m:ctrlPr>
                              <a:rPr lang="en-US" sz="2800"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sub>
                        </m:sSub>
                        <m:r>
                          <a:rPr lang="en-US" sz="2800">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den>
                    </m:f>
                  </m:oMath>
                </a14:m>
                <a:r>
                  <a:rPr lang="en-US" sz="2400"/>
                  <a:t> </a:t>
                </a:r>
              </a:p>
            </p:txBody>
          </p:sp>
        </mc:Choice>
        <mc:Fallback xmlns="">
          <p:sp>
            <p:nvSpPr>
              <p:cNvPr id="52" name="TextBox 51">
                <a:extLst>
                  <a:ext uri="{FF2B5EF4-FFF2-40B4-BE49-F238E27FC236}">
                    <a16:creationId xmlns:a16="http://schemas.microsoft.com/office/drawing/2014/main" id="{24598F56-84BD-4933-97C8-EBFF47FB5E3D}"/>
                  </a:ext>
                </a:extLst>
              </p:cNvPr>
              <p:cNvSpPr txBox="1">
                <a:spLocks noRot="1" noChangeAspect="1" noMove="1" noResize="1" noEditPoints="1" noAdjustHandles="1" noChangeArrowheads="1" noChangeShapeType="1" noTextEdit="1"/>
              </p:cNvSpPr>
              <p:nvPr/>
            </p:nvSpPr>
            <p:spPr>
              <a:xfrm>
                <a:off x="13630397" y="3035707"/>
                <a:ext cx="3551822" cy="787139"/>
              </a:xfrm>
              <a:prstGeom prst="rect">
                <a:avLst/>
              </a:prstGeom>
              <a:blipFill>
                <a:blip r:embed="rId3"/>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47596AF-99D8-4F73-A67B-7511AF5C0AE2}"/>
              </a:ext>
            </a:extLst>
          </p:cNvPr>
          <p:cNvCxnSpPr/>
          <p:nvPr/>
        </p:nvCxnSpPr>
        <p:spPr>
          <a:xfrm>
            <a:off x="17863038"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B7D3EA6-440F-4114-B919-99D27BEE2565}"/>
              </a:ext>
            </a:extLst>
          </p:cNvPr>
          <p:cNvSpPr txBox="1"/>
          <p:nvPr/>
        </p:nvSpPr>
        <p:spPr>
          <a:xfrm>
            <a:off x="18222474" y="2604820"/>
            <a:ext cx="1631857" cy="430887"/>
          </a:xfrm>
          <a:prstGeom prst="rect">
            <a:avLst/>
          </a:prstGeom>
          <a:noFill/>
        </p:spPr>
        <p:txBody>
          <a:bodyPr wrap="none" lIns="0" tIns="0" rIns="0" bIns="0" rtlCol="0">
            <a:spAutoFit/>
          </a:bodyPr>
          <a:lstStyle/>
          <a:p>
            <a:pPr algn="l"/>
            <a:r>
              <a:rPr lang="en-US" sz="2800">
                <a:solidFill>
                  <a:schemeClr val="bg1">
                    <a:lumMod val="50000"/>
                  </a:schemeClr>
                </a:solidFill>
                <a:latin typeface="#9Slide02 Tieu de rat dai 02" panose="020B0606020202050201" pitchFamily="34" charset="0"/>
                <a:ea typeface="#9Slide02 Noi dung rat dai" panose="02000000000000000000" pitchFamily="2" charset="0"/>
                <a:cs typeface="Times New Roman" panose="02020603050405020304" pitchFamily="18" charset="0"/>
              </a:rPr>
              <a:t>PI controller</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6779BE3-2847-404E-923E-339C16A2AC46}"/>
                  </a:ext>
                </a:extLst>
              </p:cNvPr>
              <p:cNvSpPr txBox="1"/>
              <p:nvPr/>
            </p:nvSpPr>
            <p:spPr>
              <a:xfrm>
                <a:off x="18179874" y="3110890"/>
                <a:ext cx="2069555" cy="1296445"/>
              </a:xfrm>
              <a:prstGeom prst="rect">
                <a:avLst/>
              </a:prstGeom>
              <a:noFill/>
            </p:spPr>
            <p:txBody>
              <a:bodyPr wrap="square">
                <a:spAutoFit/>
              </a:bodyPr>
              <a:lstStyle/>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𝑝</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num>
                      <m:den>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oMath>
                </a14:m>
                <a:r>
                  <a:rPr lang="en-US">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14:m>
                  <m:oMath xmlns:m="http://schemas.openxmlformats.org/officeDocument/2006/math">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𝐺</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m:t>
                    </m:r>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𝐾</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𝑐</m:t>
                        </m:r>
                      </m:sub>
                    </m:sSub>
                    <m:d>
                      <m:d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d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f>
                          <m:f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fPr>
                          <m:num>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1</m:t>
                            </m:r>
                          </m:num>
                          <m:den>
                            <m:sSub>
                              <m:sSubPr>
                                <m:ctrlPr>
                                  <a:rPr lang="en-US" i="1">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ctrlPr>
                              </m:sSubPr>
                              <m:e>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𝜏</m:t>
                                </m:r>
                              </m:e>
                              <m: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𝐼</m:t>
                                </m:r>
                              </m:sub>
                            </m:sSub>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𝑠</m:t>
                            </m:r>
                          </m:den>
                        </m:f>
                      </m:e>
                    </m:d>
                    <m:r>
                      <a:rPr lang="en-US">
                        <a:solidFill>
                          <a:schemeClr val="bg1">
                            <a:lumMod val="50000"/>
                          </a:schemeClr>
                        </a:solidFill>
                        <a:latin typeface="Cambria Math" panose="02040503050406030204" pitchFamily="18" charset="0"/>
                        <a:ea typeface="#9Slide02 Noi dung rat dai" panose="02000000000000000000" pitchFamily="2" charset="0"/>
                        <a:cs typeface="Times New Roman" panose="02020603050405020304" pitchFamily="18" charset="0"/>
                      </a:rPr>
                      <m:t>  </m:t>
                    </m:r>
                  </m:oMath>
                </a14:m>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p>
            </p:txBody>
          </p:sp>
        </mc:Choice>
        <mc:Fallback xmlns="">
          <p:sp>
            <p:nvSpPr>
              <p:cNvPr id="55" name="TextBox 54">
                <a:extLst>
                  <a:ext uri="{FF2B5EF4-FFF2-40B4-BE49-F238E27FC236}">
                    <a16:creationId xmlns:a16="http://schemas.microsoft.com/office/drawing/2014/main" id="{56779BE3-2847-404E-923E-339C16A2AC46}"/>
                  </a:ext>
                </a:extLst>
              </p:cNvPr>
              <p:cNvSpPr txBox="1">
                <a:spLocks noRot="1" noChangeAspect="1" noMove="1" noResize="1" noEditPoints="1" noAdjustHandles="1" noChangeArrowheads="1" noChangeShapeType="1" noTextEdit="1"/>
              </p:cNvSpPr>
              <p:nvPr/>
            </p:nvSpPr>
            <p:spPr>
              <a:xfrm>
                <a:off x="18179874" y="3110890"/>
                <a:ext cx="2069555" cy="1296445"/>
              </a:xfrm>
              <a:prstGeom prst="rect">
                <a:avLst/>
              </a:prstGeom>
              <a:blipFill>
                <a:blip r:embed="rId4"/>
                <a:stretch>
                  <a:fillRect/>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E72142F5-94E4-459F-983E-89575EA12C5A}"/>
              </a:ext>
            </a:extLst>
          </p:cNvPr>
          <p:cNvCxnSpPr/>
          <p:nvPr/>
        </p:nvCxnSpPr>
        <p:spPr>
          <a:xfrm>
            <a:off x="20339540" y="2573040"/>
            <a:ext cx="0" cy="3325955"/>
          </a:xfrm>
          <a:prstGeom prst="line">
            <a:avLst/>
          </a:prstGeom>
          <a:ln w="76200">
            <a:solidFill>
              <a:srgbClr val="48CFAD"/>
            </a:solidFill>
          </a:ln>
        </p:spPr>
        <p:style>
          <a:lnRef idx="1">
            <a:schemeClr val="accent1"/>
          </a:lnRef>
          <a:fillRef idx="0">
            <a:schemeClr val="accent1"/>
          </a:fillRef>
          <a:effectRef idx="0">
            <a:schemeClr val="accent1"/>
          </a:effectRef>
          <a:fontRef idx="minor">
            <a:schemeClr val="tx1"/>
          </a:fontRef>
        </p:style>
      </p:cxnSp>
      <p:pic>
        <p:nvPicPr>
          <p:cNvPr id="57" name="Picture 56" descr="Table&#10;&#10;Description automatically generated">
            <a:extLst>
              <a:ext uri="{FF2B5EF4-FFF2-40B4-BE49-F238E27FC236}">
                <a16:creationId xmlns:a16="http://schemas.microsoft.com/office/drawing/2014/main" id="{D07FE350-6980-41BF-B50A-05BD8FBF3369}"/>
              </a:ext>
            </a:extLst>
          </p:cNvPr>
          <p:cNvPicPr/>
          <p:nvPr/>
        </p:nvPicPr>
        <p:blipFill>
          <a:blip r:embed="rId5"/>
          <a:stretch>
            <a:fillRect/>
          </a:stretch>
        </p:blipFill>
        <p:spPr>
          <a:xfrm>
            <a:off x="20483612" y="2448258"/>
            <a:ext cx="4227837" cy="2683310"/>
          </a:xfrm>
          <a:prstGeom prst="rect">
            <a:avLst/>
          </a:prstGeom>
        </p:spPr>
      </p:pic>
      <p:pic>
        <p:nvPicPr>
          <p:cNvPr id="10" name="Picture 9">
            <a:extLst>
              <a:ext uri="{FF2B5EF4-FFF2-40B4-BE49-F238E27FC236}">
                <a16:creationId xmlns:a16="http://schemas.microsoft.com/office/drawing/2014/main" id="{FD728EA5-1DC5-4036-8824-506F86813C79}"/>
              </a:ext>
            </a:extLst>
          </p:cNvPr>
          <p:cNvPicPr>
            <a:picLocks noChangeAspect="1"/>
          </p:cNvPicPr>
          <p:nvPr/>
        </p:nvPicPr>
        <p:blipFill>
          <a:blip r:embed="rId6"/>
          <a:stretch>
            <a:fillRect/>
          </a:stretch>
        </p:blipFill>
        <p:spPr>
          <a:xfrm>
            <a:off x="559555" y="2508138"/>
            <a:ext cx="5306165" cy="3505689"/>
          </a:xfrm>
          <a:prstGeom prst="rect">
            <a:avLst/>
          </a:prstGeom>
        </p:spPr>
      </p:pic>
      <p:pic>
        <p:nvPicPr>
          <p:cNvPr id="14" name="Picture 13">
            <a:extLst>
              <a:ext uri="{FF2B5EF4-FFF2-40B4-BE49-F238E27FC236}">
                <a16:creationId xmlns:a16="http://schemas.microsoft.com/office/drawing/2014/main" id="{C4338136-1C02-4937-BF82-3E02C9F84AEB}"/>
              </a:ext>
            </a:extLst>
          </p:cNvPr>
          <p:cNvPicPr>
            <a:picLocks noChangeAspect="1"/>
          </p:cNvPicPr>
          <p:nvPr/>
        </p:nvPicPr>
        <p:blipFill>
          <a:blip r:embed="rId7"/>
          <a:stretch>
            <a:fillRect/>
          </a:stretch>
        </p:blipFill>
        <p:spPr>
          <a:xfrm>
            <a:off x="6097336" y="2508138"/>
            <a:ext cx="5363323" cy="3724795"/>
          </a:xfrm>
          <a:prstGeom prst="rect">
            <a:avLst/>
          </a:prstGeom>
        </p:spPr>
      </p:pic>
      <p:sp>
        <p:nvSpPr>
          <p:cNvPr id="67" name="Rectangle: Rounded Corners 66">
            <a:extLst>
              <a:ext uri="{FF2B5EF4-FFF2-40B4-BE49-F238E27FC236}">
                <a16:creationId xmlns:a16="http://schemas.microsoft.com/office/drawing/2014/main" id="{E71F7162-B225-4067-B2F5-A007AF9180B4}"/>
              </a:ext>
            </a:extLst>
          </p:cNvPr>
          <p:cNvSpPr/>
          <p:nvPr/>
        </p:nvSpPr>
        <p:spPr>
          <a:xfrm>
            <a:off x="-6651875"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6564723"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6500688"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5748966"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71" name="TextBox 70">
            <a:extLst>
              <a:ext uri="{FF2B5EF4-FFF2-40B4-BE49-F238E27FC236}">
                <a16:creationId xmlns:a16="http://schemas.microsoft.com/office/drawing/2014/main" id="{EDB0B615-A44E-4456-8A1D-C5508981371D}"/>
              </a:ext>
            </a:extLst>
          </p:cNvPr>
          <p:cNvSpPr txBox="1"/>
          <p:nvPr/>
        </p:nvSpPr>
        <p:spPr>
          <a:xfrm>
            <a:off x="-8213844"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72" name="TextBox 71">
            <a:extLst>
              <a:ext uri="{FF2B5EF4-FFF2-40B4-BE49-F238E27FC236}">
                <a16:creationId xmlns:a16="http://schemas.microsoft.com/office/drawing/2014/main" id="{D8845345-0897-4D40-83D1-4C5273EBCFFC}"/>
              </a:ext>
            </a:extLst>
          </p:cNvPr>
          <p:cNvSpPr txBox="1"/>
          <p:nvPr/>
        </p:nvSpPr>
        <p:spPr>
          <a:xfrm>
            <a:off x="-13270869"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Thu được các giá trị mong muốn từ các ngoại vi. </a:t>
            </a:r>
          </a:p>
          <a:p>
            <a:pPr algn="just">
              <a:lnSpc>
                <a:spcPct val="150000"/>
              </a:lnSpc>
            </a:pPr>
            <a:r>
              <a:rPr lang="en-US" sz="3200">
                <a:solidFill>
                  <a:schemeClr val="bg1">
                    <a:lumMod val="50000"/>
                  </a:schemeClr>
                </a:solidFill>
                <a:latin typeface="Cambria Math" panose="02040503050406030204" pitchFamily="18" charset="0"/>
              </a:rPr>
              <a:t>3. Chưa thực nghiệm điều khiển trên robot.</a:t>
            </a:r>
          </a:p>
        </p:txBody>
      </p:sp>
    </p:spTree>
    <p:extLst>
      <p:ext uri="{BB962C8B-B14F-4D97-AF65-F5344CB8AC3E}">
        <p14:creationId xmlns:p14="http://schemas.microsoft.com/office/powerpoint/2010/main" val="147581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5966377"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Giao tiếp giữa ESP8266 và aSmd300</a:t>
            </a:r>
          </a:p>
        </p:txBody>
      </p:sp>
      <p:pic>
        <p:nvPicPr>
          <p:cNvPr id="3" name="Picture 2">
            <a:extLst>
              <a:ext uri="{FF2B5EF4-FFF2-40B4-BE49-F238E27FC236}">
                <a16:creationId xmlns:a16="http://schemas.microsoft.com/office/drawing/2014/main" id="{66B7A6EB-0978-4B11-B28C-FAAED5A55F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56367" y="2535521"/>
            <a:ext cx="2908300" cy="3517368"/>
          </a:xfrm>
          <a:prstGeom prst="rect">
            <a:avLst/>
          </a:prstGeom>
        </p:spPr>
      </p:pic>
      <p:pic>
        <p:nvPicPr>
          <p:cNvPr id="27" name="Picture 2" descr="Module thu phát Wifi ESP8266 NodeMCU Lua CP2102 - Nshop">
            <a:extLst>
              <a:ext uri="{FF2B5EF4-FFF2-40B4-BE49-F238E27FC236}">
                <a16:creationId xmlns:a16="http://schemas.microsoft.com/office/drawing/2014/main" id="{8FF36D44-AD71-4354-9F9F-7A1FA233F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0921"/>
            <a:ext cx="3199460" cy="31994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B210733-F6E7-4133-986A-17F5A8972618}"/>
              </a:ext>
            </a:extLst>
          </p:cNvPr>
          <p:cNvCxnSpPr>
            <a:cxnSpLocks/>
          </p:cNvCxnSpPr>
          <p:nvPr/>
        </p:nvCxnSpPr>
        <p:spPr>
          <a:xfrm>
            <a:off x="2819400" y="3276600"/>
            <a:ext cx="47244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305AF2F-BF75-4C31-943C-E617B830CB87}"/>
              </a:ext>
            </a:extLst>
          </p:cNvPr>
          <p:cNvCxnSpPr>
            <a:cxnSpLocks/>
          </p:cNvCxnSpPr>
          <p:nvPr/>
        </p:nvCxnSpPr>
        <p:spPr>
          <a:xfrm flipH="1">
            <a:off x="2819400" y="4800600"/>
            <a:ext cx="472440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8A71622-0CDE-4FB0-9C23-82C7DACDC8D1}"/>
              </a:ext>
            </a:extLst>
          </p:cNvPr>
          <p:cNvSpPr txBox="1"/>
          <p:nvPr/>
        </p:nvSpPr>
        <p:spPr>
          <a:xfrm>
            <a:off x="2135072" y="2957221"/>
            <a:ext cx="5665012" cy="246221"/>
          </a:xfrm>
          <a:prstGeom prst="rect">
            <a:avLst/>
          </a:prstGeom>
          <a:noFill/>
        </p:spPr>
        <p:txBody>
          <a:bodyPr wrap="none" lIns="0" tIns="0" rIns="0" bIns="0" rtlCol="0">
            <a:spAutoFit/>
          </a:bodyPr>
          <a:lstStyle/>
          <a:p>
            <a:pPr algn="l"/>
            <a:r>
              <a:rPr lang="en-US" sz="1600">
                <a:solidFill>
                  <a:schemeClr val="tx1">
                    <a:lumMod val="50000"/>
                    <a:lumOff val="50000"/>
                  </a:schemeClr>
                </a:solidFill>
              </a:rPr>
              <a:t>DataJson: {"DC1":"SpdVal1", "DC2":"SpdVal2", "DC3":"SpdVal3"}</a:t>
            </a:r>
          </a:p>
        </p:txBody>
      </p:sp>
      <p:sp>
        <p:nvSpPr>
          <p:cNvPr id="34" name="TextBox 33">
            <a:extLst>
              <a:ext uri="{FF2B5EF4-FFF2-40B4-BE49-F238E27FC236}">
                <a16:creationId xmlns:a16="http://schemas.microsoft.com/office/drawing/2014/main" id="{61467D03-AC65-46D0-9541-2175A6C2524A}"/>
              </a:ext>
            </a:extLst>
          </p:cNvPr>
          <p:cNvSpPr txBox="1"/>
          <p:nvPr/>
        </p:nvSpPr>
        <p:spPr>
          <a:xfrm>
            <a:off x="3745309" y="4391604"/>
            <a:ext cx="2757165" cy="246221"/>
          </a:xfrm>
          <a:prstGeom prst="rect">
            <a:avLst/>
          </a:prstGeom>
          <a:noFill/>
        </p:spPr>
        <p:txBody>
          <a:bodyPr wrap="none" lIns="0" tIns="0" rIns="0" bIns="0" rtlCol="0">
            <a:spAutoFit/>
          </a:bodyPr>
          <a:lstStyle/>
          <a:p>
            <a:pPr algn="l"/>
            <a:r>
              <a:rPr lang="en-US" sz="1600">
                <a:solidFill>
                  <a:schemeClr val="tx1">
                    <a:lumMod val="50000"/>
                    <a:lumOff val="50000"/>
                  </a:schemeClr>
                </a:solidFill>
              </a:rPr>
              <a:t>DataJson: { "Posion":"PosVal"}</a:t>
            </a:r>
          </a:p>
        </p:txBody>
      </p:sp>
      <p:sp>
        <p:nvSpPr>
          <p:cNvPr id="9" name="TextBox 8">
            <a:extLst>
              <a:ext uri="{FF2B5EF4-FFF2-40B4-BE49-F238E27FC236}">
                <a16:creationId xmlns:a16="http://schemas.microsoft.com/office/drawing/2014/main" id="{C239B4D9-85AE-4C00-967F-846B8122997A}"/>
              </a:ext>
            </a:extLst>
          </p:cNvPr>
          <p:cNvSpPr txBox="1"/>
          <p:nvPr/>
        </p:nvSpPr>
        <p:spPr>
          <a:xfrm>
            <a:off x="3146871" y="3375940"/>
            <a:ext cx="282129" cy="276999"/>
          </a:xfrm>
          <a:prstGeom prst="rect">
            <a:avLst/>
          </a:prstGeom>
          <a:noFill/>
        </p:spPr>
        <p:txBody>
          <a:bodyPr wrap="none" lIns="0" tIns="0" rIns="0" bIns="0" rtlCol="0">
            <a:spAutoFit/>
          </a:bodyPr>
          <a:lstStyle/>
          <a:p>
            <a:pPr algn="l"/>
            <a:r>
              <a:rPr lang="en-US">
                <a:solidFill>
                  <a:schemeClr val="tx1">
                    <a:lumMod val="50000"/>
                    <a:lumOff val="50000"/>
                  </a:schemeClr>
                </a:solidFill>
              </a:rPr>
              <a:t>TX</a:t>
            </a:r>
          </a:p>
        </p:txBody>
      </p:sp>
      <p:sp>
        <p:nvSpPr>
          <p:cNvPr id="36" name="TextBox 35">
            <a:extLst>
              <a:ext uri="{FF2B5EF4-FFF2-40B4-BE49-F238E27FC236}">
                <a16:creationId xmlns:a16="http://schemas.microsoft.com/office/drawing/2014/main" id="{119C0FC9-7CF0-4A32-9AE1-7D814F9DA080}"/>
              </a:ext>
            </a:extLst>
          </p:cNvPr>
          <p:cNvSpPr txBox="1"/>
          <p:nvPr/>
        </p:nvSpPr>
        <p:spPr>
          <a:xfrm>
            <a:off x="7050191" y="3375940"/>
            <a:ext cx="286938" cy="276999"/>
          </a:xfrm>
          <a:prstGeom prst="rect">
            <a:avLst/>
          </a:prstGeom>
          <a:noFill/>
        </p:spPr>
        <p:txBody>
          <a:bodyPr wrap="none" lIns="0" tIns="0" rIns="0" bIns="0" rtlCol="0">
            <a:spAutoFit/>
          </a:bodyPr>
          <a:lstStyle/>
          <a:p>
            <a:pPr algn="l"/>
            <a:r>
              <a:rPr lang="en-US">
                <a:solidFill>
                  <a:schemeClr val="tx1">
                    <a:lumMod val="50000"/>
                    <a:lumOff val="50000"/>
                  </a:schemeClr>
                </a:solidFill>
              </a:rPr>
              <a:t>RX</a:t>
            </a:r>
          </a:p>
        </p:txBody>
      </p:sp>
      <p:sp>
        <p:nvSpPr>
          <p:cNvPr id="37" name="TextBox 36">
            <a:extLst>
              <a:ext uri="{FF2B5EF4-FFF2-40B4-BE49-F238E27FC236}">
                <a16:creationId xmlns:a16="http://schemas.microsoft.com/office/drawing/2014/main" id="{A19364EB-5F37-42F1-9D56-28A131606C52}"/>
              </a:ext>
            </a:extLst>
          </p:cNvPr>
          <p:cNvSpPr txBox="1"/>
          <p:nvPr/>
        </p:nvSpPr>
        <p:spPr>
          <a:xfrm>
            <a:off x="3146871" y="4899049"/>
            <a:ext cx="286938" cy="276999"/>
          </a:xfrm>
          <a:prstGeom prst="rect">
            <a:avLst/>
          </a:prstGeom>
          <a:noFill/>
        </p:spPr>
        <p:txBody>
          <a:bodyPr wrap="none" lIns="0" tIns="0" rIns="0" bIns="0" rtlCol="0">
            <a:spAutoFit/>
          </a:bodyPr>
          <a:lstStyle/>
          <a:p>
            <a:pPr algn="l"/>
            <a:r>
              <a:rPr lang="en-US">
                <a:solidFill>
                  <a:schemeClr val="tx1">
                    <a:lumMod val="50000"/>
                    <a:lumOff val="50000"/>
                  </a:schemeClr>
                </a:solidFill>
              </a:rPr>
              <a:t>RX</a:t>
            </a:r>
          </a:p>
        </p:txBody>
      </p:sp>
      <p:sp>
        <p:nvSpPr>
          <p:cNvPr id="39" name="TextBox 38">
            <a:extLst>
              <a:ext uri="{FF2B5EF4-FFF2-40B4-BE49-F238E27FC236}">
                <a16:creationId xmlns:a16="http://schemas.microsoft.com/office/drawing/2014/main" id="{604B2641-5A3E-42BC-AB67-45B2450F2465}"/>
              </a:ext>
            </a:extLst>
          </p:cNvPr>
          <p:cNvSpPr txBox="1"/>
          <p:nvPr/>
        </p:nvSpPr>
        <p:spPr>
          <a:xfrm>
            <a:off x="7050191" y="4860331"/>
            <a:ext cx="282129" cy="276999"/>
          </a:xfrm>
          <a:prstGeom prst="rect">
            <a:avLst/>
          </a:prstGeom>
          <a:noFill/>
        </p:spPr>
        <p:txBody>
          <a:bodyPr wrap="none" lIns="0" tIns="0" rIns="0" bIns="0" rtlCol="0">
            <a:spAutoFit/>
          </a:bodyPr>
          <a:lstStyle/>
          <a:p>
            <a:pPr algn="l"/>
            <a:r>
              <a:rPr lang="en-US">
                <a:solidFill>
                  <a:schemeClr val="tx1">
                    <a:lumMod val="50000"/>
                    <a:lumOff val="50000"/>
                  </a:schemeClr>
                </a:solidFill>
              </a:rPr>
              <a:t>TX</a:t>
            </a:r>
          </a:p>
        </p:txBody>
      </p:sp>
    </p:spTree>
    <p:extLst>
      <p:ext uri="{BB962C8B-B14F-4D97-AF65-F5344CB8AC3E}">
        <p14:creationId xmlns:p14="http://schemas.microsoft.com/office/powerpoint/2010/main" val="341126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5067093"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Giao tiếp giữa ESP8266 và APP</a:t>
            </a:r>
          </a:p>
        </p:txBody>
      </p:sp>
      <p:sp>
        <p:nvSpPr>
          <p:cNvPr id="19" name="TextBox 18">
            <a:extLst>
              <a:ext uri="{FF2B5EF4-FFF2-40B4-BE49-F238E27FC236}">
                <a16:creationId xmlns:a16="http://schemas.microsoft.com/office/drawing/2014/main" id="{AF790979-2003-4766-AF89-6C2238924C6B}"/>
              </a:ext>
            </a:extLst>
          </p:cNvPr>
          <p:cNvSpPr txBox="1"/>
          <p:nvPr/>
        </p:nvSpPr>
        <p:spPr>
          <a:xfrm>
            <a:off x="3638597" y="2508137"/>
            <a:ext cx="4914807" cy="492443"/>
          </a:xfrm>
          <a:prstGeom prst="rect">
            <a:avLst/>
          </a:prstGeom>
          <a:noFill/>
        </p:spPr>
        <p:txBody>
          <a:bodyPr wrap="none" lIns="0" tIns="0" rIns="0" bIns="0" rtlCol="0">
            <a:spAutoFit/>
          </a:bodyPr>
          <a:lstStyle/>
          <a:p>
            <a:pPr algn="l"/>
            <a:r>
              <a:rPr lang="en-US" sz="3200">
                <a:solidFill>
                  <a:srgbClr val="2BA687"/>
                </a:solidFill>
                <a:latin typeface="#9Slide02 Tieu de rat dai 02" panose="020B0606020202050201" pitchFamily="34" charset="0"/>
              </a:rPr>
              <a:t>Phần mềm xây dựng app và database</a:t>
            </a:r>
          </a:p>
        </p:txBody>
      </p:sp>
      <p:pic>
        <p:nvPicPr>
          <p:cNvPr id="2050" name="Picture 2" descr="Thunkable, Adalo, and the Future of Citizen Development – Drag and Drop Code">
            <a:extLst>
              <a:ext uri="{FF2B5EF4-FFF2-40B4-BE49-F238E27FC236}">
                <a16:creationId xmlns:a16="http://schemas.microsoft.com/office/drawing/2014/main" id="{7506CB51-739E-4B0E-B4AE-67566B2C7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43" y="3248049"/>
            <a:ext cx="5247993" cy="2876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rebase là gì? Ưu nhược điểm &amp; Các dịch vụ của Firebase">
            <a:extLst>
              <a:ext uri="{FF2B5EF4-FFF2-40B4-BE49-F238E27FC236}">
                <a16:creationId xmlns:a16="http://schemas.microsoft.com/office/drawing/2014/main" id="{D938D301-9EAB-47F4-90D0-506FCD326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923" y="3141275"/>
            <a:ext cx="5015884" cy="273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7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5067093" cy="615553"/>
          </a:xfrm>
          <a:prstGeom prst="rect">
            <a:avLst/>
          </a:prstGeom>
          <a:noFill/>
        </p:spPr>
        <p:txBody>
          <a:bodyPr wrap="none" lIns="0" tIns="0" rIns="0" bIns="0" rtlCol="0">
            <a:spAutoFit/>
          </a:bodyPr>
          <a:lstStyle/>
          <a:p>
            <a:pPr algn="l"/>
            <a:r>
              <a:rPr lang="en-US" sz="4000">
                <a:solidFill>
                  <a:srgbClr val="2BA687"/>
                </a:solidFill>
                <a:latin typeface="#9Slide02 Tieu de rat dai 02" panose="020B0606020202050201" pitchFamily="34" charset="0"/>
              </a:rPr>
              <a:t>: Giao tiếp giữa ESP8266 và APP</a:t>
            </a:r>
          </a:p>
        </p:txBody>
      </p:sp>
      <p:pic>
        <p:nvPicPr>
          <p:cNvPr id="11" name="Picture 10" descr="Diagram&#10;&#10;Description automatically generated">
            <a:extLst>
              <a:ext uri="{FF2B5EF4-FFF2-40B4-BE49-F238E27FC236}">
                <a16:creationId xmlns:a16="http://schemas.microsoft.com/office/drawing/2014/main" id="{0DDCCCD5-DDDD-442E-A621-AC5DDFE6776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052" y="2508137"/>
            <a:ext cx="8117864" cy="4058932"/>
          </a:xfrm>
          <a:prstGeom prst="rect">
            <a:avLst/>
          </a:prstGeom>
          <a:noFill/>
          <a:ln>
            <a:noFill/>
          </a:ln>
        </p:spPr>
      </p:pic>
      <p:cxnSp>
        <p:nvCxnSpPr>
          <p:cNvPr id="3" name="Straight Arrow Connector 2">
            <a:extLst>
              <a:ext uri="{FF2B5EF4-FFF2-40B4-BE49-F238E27FC236}">
                <a16:creationId xmlns:a16="http://schemas.microsoft.com/office/drawing/2014/main" id="{0A08792E-7A44-4831-85EE-67BFA385181F}"/>
              </a:ext>
            </a:extLst>
          </p:cNvPr>
          <p:cNvCxnSpPr/>
          <p:nvPr/>
        </p:nvCxnSpPr>
        <p:spPr>
          <a:xfrm>
            <a:off x="9144000" y="5029200"/>
            <a:ext cx="1143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2073D41-BB93-4180-A00D-B843C94271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02084" y="4077097"/>
            <a:ext cx="1574473" cy="1904206"/>
          </a:xfrm>
          <a:prstGeom prst="rect">
            <a:avLst/>
          </a:prstGeom>
        </p:spPr>
      </p:pic>
      <p:sp>
        <p:nvSpPr>
          <p:cNvPr id="4" name="TextBox 3">
            <a:extLst>
              <a:ext uri="{FF2B5EF4-FFF2-40B4-BE49-F238E27FC236}">
                <a16:creationId xmlns:a16="http://schemas.microsoft.com/office/drawing/2014/main" id="{5E2AB3A4-BE6E-4B59-B69C-8CE8EC4569FB}"/>
              </a:ext>
            </a:extLst>
          </p:cNvPr>
          <p:cNvSpPr txBox="1"/>
          <p:nvPr/>
        </p:nvSpPr>
        <p:spPr>
          <a:xfrm>
            <a:off x="9272288" y="4724400"/>
            <a:ext cx="997068" cy="276999"/>
          </a:xfrm>
          <a:prstGeom prst="rect">
            <a:avLst/>
          </a:prstGeom>
          <a:noFill/>
        </p:spPr>
        <p:txBody>
          <a:bodyPr wrap="none" lIns="0" tIns="0" rIns="0" bIns="0" rtlCol="0">
            <a:spAutoFit/>
          </a:bodyPr>
          <a:lstStyle/>
          <a:p>
            <a:pPr algn="l"/>
            <a:r>
              <a:rPr lang="en-US">
                <a:solidFill>
                  <a:schemeClr val="tx1">
                    <a:lumMod val="50000"/>
                    <a:lumOff val="50000"/>
                  </a:schemeClr>
                </a:solidFill>
              </a:rPr>
              <a:t>DataJSon</a:t>
            </a:r>
          </a:p>
        </p:txBody>
      </p:sp>
    </p:spTree>
    <p:extLst>
      <p:ext uri="{BB962C8B-B14F-4D97-AF65-F5344CB8AC3E}">
        <p14:creationId xmlns:p14="http://schemas.microsoft.com/office/powerpoint/2010/main" val="85497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809043" y="1681951"/>
            <a:ext cx="6573915" cy="615554"/>
            <a:chOff x="758553" y="1681951"/>
            <a:chExt cx="6573915"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1466748"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Manual</a:t>
              </a:r>
            </a:p>
          </p:txBody>
        </p:sp>
      </p:grpSp>
      <p:pic>
        <p:nvPicPr>
          <p:cNvPr id="7170" name="Picture 2" descr="Không có mô tả.">
            <a:extLst>
              <a:ext uri="{FF2B5EF4-FFF2-40B4-BE49-F238E27FC236}">
                <a16:creationId xmlns:a16="http://schemas.microsoft.com/office/drawing/2014/main" id="{C796046B-6F2E-4D19-9939-B4B8AA97A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38" y="2508139"/>
            <a:ext cx="2355892" cy="41367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6F11D60-486E-4C17-93DB-2FE72126291A}"/>
              </a:ext>
            </a:extLst>
          </p:cNvPr>
          <p:cNvSpPr/>
          <p:nvPr/>
        </p:nvSpPr>
        <p:spPr>
          <a:xfrm>
            <a:off x="5711893" y="3733800"/>
            <a:ext cx="3344210" cy="1512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TÍNH TOÁN ĐỘNG HỌC</a:t>
            </a:r>
          </a:p>
        </p:txBody>
      </p:sp>
      <p:cxnSp>
        <p:nvCxnSpPr>
          <p:cNvPr id="7" name="Straight Arrow Connector 6">
            <a:extLst>
              <a:ext uri="{FF2B5EF4-FFF2-40B4-BE49-F238E27FC236}">
                <a16:creationId xmlns:a16="http://schemas.microsoft.com/office/drawing/2014/main" id="{95197A81-9F9B-4155-AB0A-F575DE4D6C87}"/>
              </a:ext>
            </a:extLst>
          </p:cNvPr>
          <p:cNvCxnSpPr>
            <a:cxnSpLocks/>
          </p:cNvCxnSpPr>
          <p:nvPr/>
        </p:nvCxnSpPr>
        <p:spPr>
          <a:xfrm>
            <a:off x="3293779" y="4490248"/>
            <a:ext cx="2418114" cy="0"/>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520D72-DFFB-4E5D-93F5-75B0CE5B931C}"/>
              </a:ext>
            </a:extLst>
          </p:cNvPr>
          <p:cNvCxnSpPr>
            <a:cxnSpLocks/>
          </p:cNvCxnSpPr>
          <p:nvPr/>
        </p:nvCxnSpPr>
        <p:spPr>
          <a:xfrm>
            <a:off x="9056103" y="4490248"/>
            <a:ext cx="2872363" cy="0"/>
          </a:xfrm>
          <a:prstGeom prst="straightConnector1">
            <a:avLst/>
          </a:prstGeom>
          <a:ln w="381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897CC6-D2C7-4EE9-8D7A-553781348D48}"/>
              </a:ext>
            </a:extLst>
          </p:cNvPr>
          <p:cNvSpPr txBox="1"/>
          <p:nvPr/>
        </p:nvSpPr>
        <p:spPr>
          <a:xfrm>
            <a:off x="3293779" y="4114800"/>
            <a:ext cx="2260234" cy="307777"/>
          </a:xfrm>
          <a:prstGeom prst="rect">
            <a:avLst/>
          </a:prstGeom>
          <a:noFill/>
        </p:spPr>
        <p:txBody>
          <a:bodyPr wrap="none" lIns="0" tIns="0" rIns="0" bIns="0" rtlCol="0">
            <a:spAutoFit/>
          </a:bodyPr>
          <a:lstStyle/>
          <a:p>
            <a:pPr algn="l"/>
            <a:r>
              <a:rPr lang="en-US" sz="2000">
                <a:solidFill>
                  <a:schemeClr val="tx1">
                    <a:lumMod val="50000"/>
                    <a:lumOff val="50000"/>
                  </a:schemeClr>
                </a:solidFill>
              </a:rPr>
              <a:t>HƯỚNG DI CHUYỂN</a:t>
            </a:r>
          </a:p>
        </p:txBody>
      </p:sp>
      <p:sp>
        <p:nvSpPr>
          <p:cNvPr id="24" name="TextBox 23">
            <a:extLst>
              <a:ext uri="{FF2B5EF4-FFF2-40B4-BE49-F238E27FC236}">
                <a16:creationId xmlns:a16="http://schemas.microsoft.com/office/drawing/2014/main" id="{650D7714-5A62-4803-96A3-60E7D8CB3032}"/>
              </a:ext>
            </a:extLst>
          </p:cNvPr>
          <p:cNvSpPr txBox="1"/>
          <p:nvPr/>
        </p:nvSpPr>
        <p:spPr>
          <a:xfrm>
            <a:off x="9129623" y="4114800"/>
            <a:ext cx="2798843" cy="307777"/>
          </a:xfrm>
          <a:prstGeom prst="rect">
            <a:avLst/>
          </a:prstGeom>
          <a:noFill/>
        </p:spPr>
        <p:txBody>
          <a:bodyPr wrap="none" lIns="0" tIns="0" rIns="0" bIns="0" rtlCol="0">
            <a:spAutoFit/>
          </a:bodyPr>
          <a:lstStyle/>
          <a:p>
            <a:pPr algn="l"/>
            <a:r>
              <a:rPr lang="en-US" sz="2000">
                <a:solidFill>
                  <a:schemeClr val="tx1">
                    <a:lumMod val="50000"/>
                    <a:lumOff val="50000"/>
                  </a:schemeClr>
                </a:solidFill>
              </a:rPr>
              <a:t>HƯỚNG QUAY ĐỘNG CƠ</a:t>
            </a:r>
          </a:p>
        </p:txBody>
      </p:sp>
      <p:sp>
        <p:nvSpPr>
          <p:cNvPr id="30" name="TextBox 29">
            <a:extLst>
              <a:ext uri="{FF2B5EF4-FFF2-40B4-BE49-F238E27FC236}">
                <a16:creationId xmlns:a16="http://schemas.microsoft.com/office/drawing/2014/main" id="{C31E3DB4-CF2D-494E-99DB-5A2549A2536B}"/>
              </a:ext>
            </a:extLst>
          </p:cNvPr>
          <p:cNvSpPr txBox="1"/>
          <p:nvPr/>
        </p:nvSpPr>
        <p:spPr>
          <a:xfrm>
            <a:off x="9129623" y="4631523"/>
            <a:ext cx="2249014" cy="307777"/>
          </a:xfrm>
          <a:prstGeom prst="rect">
            <a:avLst/>
          </a:prstGeom>
          <a:noFill/>
        </p:spPr>
        <p:txBody>
          <a:bodyPr wrap="none" lIns="0" tIns="0" rIns="0" bIns="0" rtlCol="0">
            <a:spAutoFit/>
          </a:bodyPr>
          <a:lstStyle/>
          <a:p>
            <a:pPr algn="l"/>
            <a:r>
              <a:rPr lang="en-US" sz="2000">
                <a:solidFill>
                  <a:schemeClr val="tx1">
                    <a:lumMod val="50000"/>
                    <a:lumOff val="50000"/>
                  </a:schemeClr>
                </a:solidFill>
              </a:rPr>
              <a:t>VẬN TỐC ĐỘNG CƠ</a:t>
            </a:r>
          </a:p>
        </p:txBody>
      </p:sp>
    </p:spTree>
    <p:extLst>
      <p:ext uri="{BB962C8B-B14F-4D97-AF65-F5344CB8AC3E}">
        <p14:creationId xmlns:p14="http://schemas.microsoft.com/office/powerpoint/2010/main" val="3994586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a:extLst>
              <a:ext uri="{FF2B5EF4-FFF2-40B4-BE49-F238E27FC236}">
                <a16:creationId xmlns:a16="http://schemas.microsoft.com/office/drawing/2014/main" id="{193563BD-CA05-44B5-AA44-8373BBCF339A}"/>
              </a:ext>
            </a:extLst>
          </p:cNvPr>
          <p:cNvSpPr/>
          <p:nvPr/>
        </p:nvSpPr>
        <p:spPr>
          <a:xfrm rot="7569960">
            <a:off x="609600" y="1562100"/>
            <a:ext cx="3733800" cy="3733800"/>
          </a:xfrm>
          <a:prstGeom prst="arc">
            <a:avLst>
              <a:gd name="adj1" fmla="val 16200000"/>
              <a:gd name="adj2" fmla="val 11664028"/>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62027833-DCF2-4204-ACA8-EB25CDC370E6}"/>
              </a:ext>
            </a:extLst>
          </p:cNvPr>
          <p:cNvSpPr/>
          <p:nvPr/>
        </p:nvSpPr>
        <p:spPr>
          <a:xfrm>
            <a:off x="838200" y="1790701"/>
            <a:ext cx="3276600" cy="3276600"/>
          </a:xfrm>
          <a:prstGeom prst="ellipse">
            <a:avLst/>
          </a:prstGeom>
          <a:solidFill>
            <a:srgbClr val="00206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bg1"/>
                </a:solidFill>
                <a:latin typeface="#9Slide02 Tieu de rat dai 02" panose="020B0606020202050201" pitchFamily="34" charset="0"/>
              </a:rPr>
              <a:t>MOBILE ROBOT</a:t>
            </a:r>
          </a:p>
        </p:txBody>
      </p:sp>
      <p:sp>
        <p:nvSpPr>
          <p:cNvPr id="4" name="Arc 3">
            <a:extLst>
              <a:ext uri="{FF2B5EF4-FFF2-40B4-BE49-F238E27FC236}">
                <a16:creationId xmlns:a16="http://schemas.microsoft.com/office/drawing/2014/main" id="{3550664A-21C8-4182-AE1D-01E3C9C2F6EE}"/>
              </a:ext>
            </a:extLst>
          </p:cNvPr>
          <p:cNvSpPr/>
          <p:nvPr/>
        </p:nvSpPr>
        <p:spPr>
          <a:xfrm rot="12162808">
            <a:off x="609599" y="1562100"/>
            <a:ext cx="3733800" cy="3733800"/>
          </a:xfrm>
          <a:prstGeom prst="arc">
            <a:avLst>
              <a:gd name="adj1" fmla="val 7389714"/>
              <a:gd name="adj2" fmla="val 1136078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id="{46103891-CADE-4662-A21C-9C400518F797}"/>
              </a:ext>
            </a:extLst>
          </p:cNvPr>
          <p:cNvSpPr/>
          <p:nvPr/>
        </p:nvSpPr>
        <p:spPr>
          <a:xfrm>
            <a:off x="3827236" y="2209801"/>
            <a:ext cx="342900" cy="342900"/>
          </a:xfrm>
          <a:prstGeom prst="ellipse">
            <a:avLst/>
          </a:prstGeom>
          <a:solidFill>
            <a:srgbClr val="F260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9FF5CF-38FB-415D-B7D7-834AA7A9B757}"/>
              </a:ext>
            </a:extLst>
          </p:cNvPr>
          <p:cNvSpPr/>
          <p:nvPr/>
        </p:nvSpPr>
        <p:spPr>
          <a:xfrm>
            <a:off x="3827236" y="4221845"/>
            <a:ext cx="342900" cy="342900"/>
          </a:xfrm>
          <a:prstGeom prst="ellips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D6BA22-C894-4EE8-A692-75508EBB2C2B}"/>
              </a:ext>
            </a:extLst>
          </p:cNvPr>
          <p:cNvSpPr/>
          <p:nvPr/>
        </p:nvSpPr>
        <p:spPr>
          <a:xfrm>
            <a:off x="4157232" y="2818117"/>
            <a:ext cx="342900" cy="342900"/>
          </a:xfrm>
          <a:prstGeom prst="ellipse">
            <a:avLst/>
          </a:prstGeom>
          <a:solidFill>
            <a:srgbClr val="FFD0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AE557A9-3D6E-4C78-ADFB-ECC85505C564}"/>
              </a:ext>
            </a:extLst>
          </p:cNvPr>
          <p:cNvSpPr/>
          <p:nvPr/>
        </p:nvSpPr>
        <p:spPr>
          <a:xfrm>
            <a:off x="4161768" y="3616776"/>
            <a:ext cx="342900" cy="342900"/>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33AB29A2-FD7F-466D-9C00-9FE79F40F0B5}"/>
              </a:ext>
            </a:extLst>
          </p:cNvPr>
          <p:cNvGrpSpPr/>
          <p:nvPr/>
        </p:nvGrpSpPr>
        <p:grpSpPr>
          <a:xfrm>
            <a:off x="4119919" y="1277608"/>
            <a:ext cx="2128481" cy="983039"/>
            <a:chOff x="4119919" y="1277608"/>
            <a:chExt cx="2128481" cy="983039"/>
          </a:xfrm>
        </p:grpSpPr>
        <p:cxnSp>
          <p:nvCxnSpPr>
            <p:cNvPr id="101" name="Straight Connector 100">
              <a:extLst>
                <a:ext uri="{FF2B5EF4-FFF2-40B4-BE49-F238E27FC236}">
                  <a16:creationId xmlns:a16="http://schemas.microsoft.com/office/drawing/2014/main" id="{50C68267-66D7-435D-A611-22F87D9ED741}"/>
                </a:ext>
              </a:extLst>
            </p:cNvPr>
            <p:cNvCxnSpPr>
              <a:cxnSpLocks/>
            </p:cNvCxnSpPr>
            <p:nvPr/>
          </p:nvCxnSpPr>
          <p:spPr>
            <a:xfrm flipV="1">
              <a:off x="4119919" y="1277608"/>
              <a:ext cx="604481" cy="983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7AE995E-342F-4A34-94C7-03D3BD84B1D8}"/>
                </a:ext>
              </a:extLst>
            </p:cNvPr>
            <p:cNvCxnSpPr>
              <a:cxnSpLocks/>
            </p:cNvCxnSpPr>
            <p:nvPr/>
          </p:nvCxnSpPr>
          <p:spPr>
            <a:xfrm>
              <a:off x="4724400" y="1279002"/>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76D210FB-F16B-4976-A9F9-96BF16EFD7A9}"/>
              </a:ext>
            </a:extLst>
          </p:cNvPr>
          <p:cNvGrpSpPr/>
          <p:nvPr/>
        </p:nvGrpSpPr>
        <p:grpSpPr>
          <a:xfrm>
            <a:off x="4119919" y="4514528"/>
            <a:ext cx="2096617" cy="1099674"/>
            <a:chOff x="4119919" y="4514528"/>
            <a:chExt cx="2096617" cy="1099674"/>
          </a:xfrm>
        </p:grpSpPr>
        <p:cxnSp>
          <p:nvCxnSpPr>
            <p:cNvPr id="111" name="Straight Connector 110">
              <a:extLst>
                <a:ext uri="{FF2B5EF4-FFF2-40B4-BE49-F238E27FC236}">
                  <a16:creationId xmlns:a16="http://schemas.microsoft.com/office/drawing/2014/main" id="{3194FD59-BB3F-4BB4-9185-451D350281BF}"/>
                </a:ext>
              </a:extLst>
            </p:cNvPr>
            <p:cNvCxnSpPr>
              <a:cxnSpLocks/>
              <a:stCxn id="6" idx="5"/>
            </p:cNvCxnSpPr>
            <p:nvPr/>
          </p:nvCxnSpPr>
          <p:spPr>
            <a:xfrm>
              <a:off x="4119919" y="4514528"/>
              <a:ext cx="572617" cy="10996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F495DFF-81D5-4070-857C-5A49A3C8C710}"/>
                </a:ext>
              </a:extLst>
            </p:cNvPr>
            <p:cNvCxnSpPr>
              <a:cxnSpLocks/>
            </p:cNvCxnSpPr>
            <p:nvPr/>
          </p:nvCxnSpPr>
          <p:spPr>
            <a:xfrm flipV="1">
              <a:off x="4692536" y="5612808"/>
              <a:ext cx="152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6F68ED51-08A9-4C6E-B01D-648ADCC753D6}"/>
              </a:ext>
            </a:extLst>
          </p:cNvPr>
          <p:cNvGrpSpPr/>
          <p:nvPr/>
        </p:nvGrpSpPr>
        <p:grpSpPr>
          <a:xfrm>
            <a:off x="4494251" y="2710730"/>
            <a:ext cx="1798485" cy="157604"/>
            <a:chOff x="4494251" y="2710730"/>
            <a:chExt cx="1798485" cy="157604"/>
          </a:xfrm>
        </p:grpSpPr>
        <p:cxnSp>
          <p:nvCxnSpPr>
            <p:cNvPr id="117" name="Straight Connector 116">
              <a:extLst>
                <a:ext uri="{FF2B5EF4-FFF2-40B4-BE49-F238E27FC236}">
                  <a16:creationId xmlns:a16="http://schemas.microsoft.com/office/drawing/2014/main" id="{01C42072-65F3-4855-9BFA-85E8EA7F138E}"/>
                </a:ext>
              </a:extLst>
            </p:cNvPr>
            <p:cNvCxnSpPr>
              <a:cxnSpLocks/>
            </p:cNvCxnSpPr>
            <p:nvPr/>
          </p:nvCxnSpPr>
          <p:spPr>
            <a:xfrm flipV="1">
              <a:off x="4494251" y="2710730"/>
              <a:ext cx="122085" cy="157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17B9F6A-7136-49A2-866E-814685D15F80}"/>
                </a:ext>
              </a:extLst>
            </p:cNvPr>
            <p:cNvCxnSpPr>
              <a:cxnSpLocks/>
            </p:cNvCxnSpPr>
            <p:nvPr/>
          </p:nvCxnSpPr>
          <p:spPr>
            <a:xfrm>
              <a:off x="4616336" y="2710730"/>
              <a:ext cx="1676400" cy="1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2445E116-2B95-47A3-A10E-F86E529CDA5E}"/>
              </a:ext>
            </a:extLst>
          </p:cNvPr>
          <p:cNvGrpSpPr/>
          <p:nvPr/>
        </p:nvGrpSpPr>
        <p:grpSpPr>
          <a:xfrm>
            <a:off x="4454451" y="3909459"/>
            <a:ext cx="1793949" cy="240277"/>
            <a:chOff x="4454451" y="3909459"/>
            <a:chExt cx="1793949" cy="240277"/>
          </a:xfrm>
        </p:grpSpPr>
        <p:cxnSp>
          <p:nvCxnSpPr>
            <p:cNvPr id="122" name="Straight Connector 121">
              <a:extLst>
                <a:ext uri="{FF2B5EF4-FFF2-40B4-BE49-F238E27FC236}">
                  <a16:creationId xmlns:a16="http://schemas.microsoft.com/office/drawing/2014/main" id="{7DA9E2BA-2816-4AB5-AA74-27B7EDD834DA}"/>
                </a:ext>
              </a:extLst>
            </p:cNvPr>
            <p:cNvCxnSpPr>
              <a:cxnSpLocks/>
            </p:cNvCxnSpPr>
            <p:nvPr/>
          </p:nvCxnSpPr>
          <p:spPr>
            <a:xfrm>
              <a:off x="4572000" y="4148342"/>
              <a:ext cx="1676400" cy="13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169165-FD5B-4ECB-B853-320EE44DE92F}"/>
                </a:ext>
              </a:extLst>
            </p:cNvPr>
            <p:cNvCxnSpPr>
              <a:stCxn id="33" idx="5"/>
            </p:cNvCxnSpPr>
            <p:nvPr/>
          </p:nvCxnSpPr>
          <p:spPr>
            <a:xfrm>
              <a:off x="4454451" y="3909459"/>
              <a:ext cx="117549" cy="235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Rounded Corners 25">
            <a:extLst>
              <a:ext uri="{FF2B5EF4-FFF2-40B4-BE49-F238E27FC236}">
                <a16:creationId xmlns:a16="http://schemas.microsoft.com/office/drawing/2014/main" id="{4822AFFB-34EF-4175-974F-50EC9C7F7FEC}"/>
              </a:ext>
            </a:extLst>
          </p:cNvPr>
          <p:cNvSpPr/>
          <p:nvPr/>
        </p:nvSpPr>
        <p:spPr>
          <a:xfrm>
            <a:off x="6248400" y="793085"/>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6335552" y="920036"/>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6399587" y="984071"/>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86" name="Rectangle: Rounded Corners 85">
            <a:extLst>
              <a:ext uri="{FF2B5EF4-FFF2-40B4-BE49-F238E27FC236}">
                <a16:creationId xmlns:a16="http://schemas.microsoft.com/office/drawing/2014/main" id="{CF0E8CC6-D1FC-42D4-833D-49CDD6EDB83B}"/>
              </a:ext>
            </a:extLst>
          </p:cNvPr>
          <p:cNvSpPr/>
          <p:nvPr/>
        </p:nvSpPr>
        <p:spPr>
          <a:xfrm>
            <a:off x="6248400" y="2226836"/>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299A73F-1910-4D69-8680-3C8B5BC31739}"/>
              </a:ext>
            </a:extLst>
          </p:cNvPr>
          <p:cNvSpPr/>
          <p:nvPr/>
        </p:nvSpPr>
        <p:spPr>
          <a:xfrm>
            <a:off x="6335552" y="2353787"/>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2E030FE-9221-4137-A3A0-298E54D129CD}"/>
              </a:ext>
            </a:extLst>
          </p:cNvPr>
          <p:cNvSpPr/>
          <p:nvPr/>
        </p:nvSpPr>
        <p:spPr>
          <a:xfrm>
            <a:off x="6399587" y="2417822"/>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91" name="Rectangle: Rounded Corners 90">
            <a:extLst>
              <a:ext uri="{FF2B5EF4-FFF2-40B4-BE49-F238E27FC236}">
                <a16:creationId xmlns:a16="http://schemas.microsoft.com/office/drawing/2014/main" id="{9516D26A-834A-498C-B6B1-CD4A91006E87}"/>
              </a:ext>
            </a:extLst>
          </p:cNvPr>
          <p:cNvSpPr/>
          <p:nvPr/>
        </p:nvSpPr>
        <p:spPr>
          <a:xfrm>
            <a:off x="6248400" y="3660587"/>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040F7F4-5ABF-4C1F-B465-4DD633BBE425}"/>
              </a:ext>
            </a:extLst>
          </p:cNvPr>
          <p:cNvSpPr/>
          <p:nvPr/>
        </p:nvSpPr>
        <p:spPr>
          <a:xfrm>
            <a:off x="6335552" y="3787538"/>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F2BC0AB-DC93-4CD1-8809-1AE445748BC0}"/>
              </a:ext>
            </a:extLst>
          </p:cNvPr>
          <p:cNvSpPr/>
          <p:nvPr/>
        </p:nvSpPr>
        <p:spPr>
          <a:xfrm>
            <a:off x="6399587" y="3851573"/>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96" name="Rectangle: Rounded Corners 95">
            <a:extLst>
              <a:ext uri="{FF2B5EF4-FFF2-40B4-BE49-F238E27FC236}">
                <a16:creationId xmlns:a16="http://schemas.microsoft.com/office/drawing/2014/main" id="{B13FB1F7-6858-4C06-93AB-1C235192105A}"/>
              </a:ext>
            </a:extLst>
          </p:cNvPr>
          <p:cNvSpPr/>
          <p:nvPr/>
        </p:nvSpPr>
        <p:spPr>
          <a:xfrm>
            <a:off x="6248400" y="5094339"/>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13E41B5-04E2-4965-AC34-6F3D8BFCEF92}"/>
              </a:ext>
            </a:extLst>
          </p:cNvPr>
          <p:cNvSpPr/>
          <p:nvPr/>
        </p:nvSpPr>
        <p:spPr>
          <a:xfrm>
            <a:off x="6335552" y="5221290"/>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AAE5657-9083-44BE-9477-276BD2EF9F56}"/>
              </a:ext>
            </a:extLst>
          </p:cNvPr>
          <p:cNvSpPr/>
          <p:nvPr/>
        </p:nvSpPr>
        <p:spPr>
          <a:xfrm>
            <a:off x="6399587" y="5285325"/>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7151309" y="1062930"/>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34" name="TextBox 133">
            <a:extLst>
              <a:ext uri="{FF2B5EF4-FFF2-40B4-BE49-F238E27FC236}">
                <a16:creationId xmlns:a16="http://schemas.microsoft.com/office/drawing/2014/main" id="{2775B13C-3B69-42A9-9BE2-E3363DF578CF}"/>
              </a:ext>
            </a:extLst>
          </p:cNvPr>
          <p:cNvSpPr txBox="1"/>
          <p:nvPr/>
        </p:nvSpPr>
        <p:spPr>
          <a:xfrm>
            <a:off x="7151309" y="2496681"/>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135" name="TextBox 134">
            <a:extLst>
              <a:ext uri="{FF2B5EF4-FFF2-40B4-BE49-F238E27FC236}">
                <a16:creationId xmlns:a16="http://schemas.microsoft.com/office/drawing/2014/main" id="{F97ED322-77EC-4775-9F8D-9E287108A395}"/>
              </a:ext>
            </a:extLst>
          </p:cNvPr>
          <p:cNvSpPr txBox="1"/>
          <p:nvPr/>
        </p:nvSpPr>
        <p:spPr>
          <a:xfrm>
            <a:off x="7151309" y="3930432"/>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36" name="TextBox 135">
            <a:extLst>
              <a:ext uri="{FF2B5EF4-FFF2-40B4-BE49-F238E27FC236}">
                <a16:creationId xmlns:a16="http://schemas.microsoft.com/office/drawing/2014/main" id="{DB574375-C829-4A4C-A179-59EBE1DBD836}"/>
              </a:ext>
            </a:extLst>
          </p:cNvPr>
          <p:cNvSpPr txBox="1"/>
          <p:nvPr/>
        </p:nvSpPr>
        <p:spPr>
          <a:xfrm>
            <a:off x="7151309" y="5364184"/>
            <a:ext cx="431368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pic>
        <p:nvPicPr>
          <p:cNvPr id="38" name="Picture 10" descr="MiR 100 AMR - FAST Technologies">
            <a:extLst>
              <a:ext uri="{FF2B5EF4-FFF2-40B4-BE49-F238E27FC236}">
                <a16:creationId xmlns:a16="http://schemas.microsoft.com/office/drawing/2014/main" id="{AC3ECA9B-D354-4A1D-8426-E45822987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3576" y="2126277"/>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7717174-3094-4D37-B38C-08FF69498D20}"/>
              </a:ext>
            </a:extLst>
          </p:cNvPr>
          <p:cNvSpPr txBox="1"/>
          <p:nvPr/>
        </p:nvSpPr>
        <p:spPr>
          <a:xfrm>
            <a:off x="16210576" y="1438434"/>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44" name="TextBox 43">
            <a:extLst>
              <a:ext uri="{FF2B5EF4-FFF2-40B4-BE49-F238E27FC236}">
                <a16:creationId xmlns:a16="http://schemas.microsoft.com/office/drawing/2014/main" id="{D0D6A3A4-F745-44A3-80F4-32966A429294}"/>
              </a:ext>
            </a:extLst>
          </p:cNvPr>
          <p:cNvSpPr txBox="1"/>
          <p:nvPr/>
        </p:nvSpPr>
        <p:spPr>
          <a:xfrm>
            <a:off x="1066800" y="10271802"/>
            <a:ext cx="3298980"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Tính linh hoạt cao</a:t>
            </a:r>
          </a:p>
        </p:txBody>
      </p:sp>
      <p:sp>
        <p:nvSpPr>
          <p:cNvPr id="45" name="TextBox 44">
            <a:extLst>
              <a:ext uri="{FF2B5EF4-FFF2-40B4-BE49-F238E27FC236}">
                <a16:creationId xmlns:a16="http://schemas.microsoft.com/office/drawing/2014/main" id="{88581C08-DA31-4B9F-A468-30668640AD1B}"/>
              </a:ext>
            </a:extLst>
          </p:cNvPr>
          <p:cNvSpPr txBox="1"/>
          <p:nvPr/>
        </p:nvSpPr>
        <p:spPr>
          <a:xfrm>
            <a:off x="1066800" y="10831241"/>
            <a:ext cx="2334617"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Biết định vị</a:t>
            </a:r>
          </a:p>
        </p:txBody>
      </p:sp>
      <p:sp>
        <p:nvSpPr>
          <p:cNvPr id="46" name="TextBox 45">
            <a:extLst>
              <a:ext uri="{FF2B5EF4-FFF2-40B4-BE49-F238E27FC236}">
                <a16:creationId xmlns:a16="http://schemas.microsoft.com/office/drawing/2014/main" id="{2E877204-F226-47BB-83FA-29030ABBD99A}"/>
              </a:ext>
            </a:extLst>
          </p:cNvPr>
          <p:cNvSpPr txBox="1"/>
          <p:nvPr/>
        </p:nvSpPr>
        <p:spPr>
          <a:xfrm>
            <a:off x="1066800" y="11950118"/>
            <a:ext cx="1763303"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4. Tự động</a:t>
            </a:r>
          </a:p>
        </p:txBody>
      </p:sp>
      <p:sp>
        <p:nvSpPr>
          <p:cNvPr id="47" name="TextBox 46">
            <a:extLst>
              <a:ext uri="{FF2B5EF4-FFF2-40B4-BE49-F238E27FC236}">
                <a16:creationId xmlns:a16="http://schemas.microsoft.com/office/drawing/2014/main" id="{DC014D59-52AD-46E5-8453-2E4744FC6A42}"/>
              </a:ext>
            </a:extLst>
          </p:cNvPr>
          <p:cNvSpPr txBox="1"/>
          <p:nvPr/>
        </p:nvSpPr>
        <p:spPr>
          <a:xfrm>
            <a:off x="1066800" y="11390680"/>
            <a:ext cx="3361498"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Thu thập thông tin</a:t>
            </a:r>
          </a:p>
        </p:txBody>
      </p:sp>
    </p:spTree>
    <p:extLst>
      <p:ext uri="{BB962C8B-B14F-4D97-AF65-F5344CB8AC3E}">
        <p14:creationId xmlns:p14="http://schemas.microsoft.com/office/powerpoint/2010/main" val="143046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42"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barn(outHorizontal)">
                                      <p:cBhvr>
                                        <p:cTn id="15" dur="500"/>
                                        <p:tgtEl>
                                          <p:spTgt spid="4"/>
                                        </p:tgtEl>
                                      </p:cBhvr>
                                    </p:animEffect>
                                  </p:childTnLst>
                                </p:cTn>
                              </p:par>
                              <p:par>
                                <p:cTn id="16" presetID="53" presetClass="entr" presetSubtype="16" fill="hold" grpId="0" nodeType="withEffect">
                                  <p:stCondLst>
                                    <p:cond delay="150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22" presetClass="entr" presetSubtype="4" fill="hold" nodeType="withEffect">
                                  <p:stCondLst>
                                    <p:cond delay="1900"/>
                                  </p:stCondLst>
                                  <p:childTnLst>
                                    <p:set>
                                      <p:cBhvr>
                                        <p:cTn id="22" dur="1" fill="hold">
                                          <p:stCondLst>
                                            <p:cond delay="0"/>
                                          </p:stCondLst>
                                        </p:cTn>
                                        <p:tgtEl>
                                          <p:spTgt spid="109"/>
                                        </p:tgtEl>
                                        <p:attrNameLst>
                                          <p:attrName>style.visibility</p:attrName>
                                        </p:attrNameLst>
                                      </p:cBhvr>
                                      <p:to>
                                        <p:strVal val="visible"/>
                                      </p:to>
                                    </p:set>
                                    <p:animEffect transition="in" filter="wipe(down)">
                                      <p:cBhvr>
                                        <p:cTn id="23" dur="500"/>
                                        <p:tgtEl>
                                          <p:spTgt spid="109"/>
                                        </p:tgtEl>
                                      </p:cBhvr>
                                    </p:animEffect>
                                  </p:childTnLst>
                                </p:cTn>
                              </p:par>
                              <p:par>
                                <p:cTn id="24" presetID="53" presetClass="entr" presetSubtype="16" fill="hold" grpId="0" nodeType="withEffect">
                                  <p:stCondLst>
                                    <p:cond delay="240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grpId="0" nodeType="withEffect">
                                  <p:stCondLst>
                                    <p:cond delay="27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16" presetClass="entr" presetSubtype="21" fill="hold" grpId="0" nodeType="withEffect">
                                  <p:stCondLst>
                                    <p:cond delay="3100"/>
                                  </p:stCondLst>
                                  <p:childTnLst>
                                    <p:set>
                                      <p:cBhvr>
                                        <p:cTn id="35" dur="1" fill="hold">
                                          <p:stCondLst>
                                            <p:cond delay="0"/>
                                          </p:stCondLst>
                                        </p:cTn>
                                        <p:tgtEl>
                                          <p:spTgt spid="26"/>
                                        </p:tgtEl>
                                        <p:attrNameLst>
                                          <p:attrName>style.visibility</p:attrName>
                                        </p:attrNameLst>
                                      </p:cBhvr>
                                      <p:to>
                                        <p:strVal val="visible"/>
                                      </p:to>
                                    </p:set>
                                    <p:animEffect transition="in" filter="barn(inVertical)">
                                      <p:cBhvr>
                                        <p:cTn id="36" dur="500"/>
                                        <p:tgtEl>
                                          <p:spTgt spid="26"/>
                                        </p:tgtEl>
                                      </p:cBhvr>
                                    </p:animEffect>
                                  </p:childTnLst>
                                </p:cTn>
                              </p:par>
                              <p:par>
                                <p:cTn id="37" presetID="42" presetClass="entr" presetSubtype="0" fill="hold" grpId="0" nodeType="withEffect">
                                  <p:stCondLst>
                                    <p:cond delay="360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53" presetClass="entr" presetSubtype="16" fill="hold" grpId="0" nodeType="withEffect">
                                  <p:stCondLst>
                                    <p:cond delay="450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par>
                                <p:cTn id="47" presetID="22" presetClass="entr" presetSubtype="4" fill="hold" nodeType="withEffect">
                                  <p:stCondLst>
                                    <p:cond delay="4800"/>
                                  </p:stCondLst>
                                  <p:childTnLst>
                                    <p:set>
                                      <p:cBhvr>
                                        <p:cTn id="48" dur="1" fill="hold">
                                          <p:stCondLst>
                                            <p:cond delay="0"/>
                                          </p:stCondLst>
                                        </p:cTn>
                                        <p:tgtEl>
                                          <p:spTgt spid="125"/>
                                        </p:tgtEl>
                                        <p:attrNameLst>
                                          <p:attrName>style.visibility</p:attrName>
                                        </p:attrNameLst>
                                      </p:cBhvr>
                                      <p:to>
                                        <p:strVal val="visible"/>
                                      </p:to>
                                    </p:set>
                                    <p:animEffect transition="in" filter="wipe(down)">
                                      <p:cBhvr>
                                        <p:cTn id="49" dur="500"/>
                                        <p:tgtEl>
                                          <p:spTgt spid="125"/>
                                        </p:tgtEl>
                                      </p:cBhvr>
                                    </p:animEffect>
                                  </p:childTnLst>
                                </p:cTn>
                              </p:par>
                              <p:par>
                                <p:cTn id="50" presetID="53" presetClass="entr" presetSubtype="16" fill="hold" grpId="0" nodeType="withEffect">
                                  <p:stCondLst>
                                    <p:cond delay="52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53" presetClass="entr" presetSubtype="16" fill="hold" grpId="0" nodeType="withEffect">
                                  <p:stCondLst>
                                    <p:cond delay="5500"/>
                                  </p:stCondLst>
                                  <p:childTnLst>
                                    <p:set>
                                      <p:cBhvr>
                                        <p:cTn id="56" dur="1" fill="hold">
                                          <p:stCondLst>
                                            <p:cond delay="0"/>
                                          </p:stCondLst>
                                        </p:cTn>
                                        <p:tgtEl>
                                          <p:spTgt spid="85"/>
                                        </p:tgtEl>
                                        <p:attrNameLst>
                                          <p:attrName>style.visibility</p:attrName>
                                        </p:attrNameLst>
                                      </p:cBhvr>
                                      <p:to>
                                        <p:strVal val="visible"/>
                                      </p:to>
                                    </p:set>
                                    <p:anim calcmode="lin" valueType="num">
                                      <p:cBhvr>
                                        <p:cTn id="57" dur="500" fill="hold"/>
                                        <p:tgtEl>
                                          <p:spTgt spid="85"/>
                                        </p:tgtEl>
                                        <p:attrNameLst>
                                          <p:attrName>ppt_w</p:attrName>
                                        </p:attrNameLst>
                                      </p:cBhvr>
                                      <p:tavLst>
                                        <p:tav tm="0">
                                          <p:val>
                                            <p:fltVal val="0"/>
                                          </p:val>
                                        </p:tav>
                                        <p:tav tm="100000">
                                          <p:val>
                                            <p:strVal val="#ppt_w"/>
                                          </p:val>
                                        </p:tav>
                                      </p:tavLst>
                                    </p:anim>
                                    <p:anim calcmode="lin" valueType="num">
                                      <p:cBhvr>
                                        <p:cTn id="58" dur="500" fill="hold"/>
                                        <p:tgtEl>
                                          <p:spTgt spid="85"/>
                                        </p:tgtEl>
                                        <p:attrNameLst>
                                          <p:attrName>ppt_h</p:attrName>
                                        </p:attrNameLst>
                                      </p:cBhvr>
                                      <p:tavLst>
                                        <p:tav tm="0">
                                          <p:val>
                                            <p:fltVal val="0"/>
                                          </p:val>
                                        </p:tav>
                                        <p:tav tm="100000">
                                          <p:val>
                                            <p:strVal val="#ppt_h"/>
                                          </p:val>
                                        </p:tav>
                                      </p:tavLst>
                                    </p:anim>
                                    <p:animEffect transition="in" filter="fade">
                                      <p:cBhvr>
                                        <p:cTn id="59" dur="500"/>
                                        <p:tgtEl>
                                          <p:spTgt spid="85"/>
                                        </p:tgtEl>
                                      </p:cBhvr>
                                    </p:animEffect>
                                  </p:childTnLst>
                                </p:cTn>
                              </p:par>
                              <p:par>
                                <p:cTn id="60" presetID="16" presetClass="entr" presetSubtype="21" fill="hold" grpId="0" nodeType="withEffect">
                                  <p:stCondLst>
                                    <p:cond delay="6000"/>
                                  </p:stCondLst>
                                  <p:childTnLst>
                                    <p:set>
                                      <p:cBhvr>
                                        <p:cTn id="61" dur="1" fill="hold">
                                          <p:stCondLst>
                                            <p:cond delay="0"/>
                                          </p:stCondLst>
                                        </p:cTn>
                                        <p:tgtEl>
                                          <p:spTgt spid="86"/>
                                        </p:tgtEl>
                                        <p:attrNameLst>
                                          <p:attrName>style.visibility</p:attrName>
                                        </p:attrNameLst>
                                      </p:cBhvr>
                                      <p:to>
                                        <p:strVal val="visible"/>
                                      </p:to>
                                    </p:set>
                                    <p:animEffect transition="in" filter="barn(inVertical)">
                                      <p:cBhvr>
                                        <p:cTn id="62" dur="500"/>
                                        <p:tgtEl>
                                          <p:spTgt spid="86"/>
                                        </p:tgtEl>
                                      </p:cBhvr>
                                    </p:animEffect>
                                  </p:childTnLst>
                                </p:cTn>
                              </p:par>
                              <p:par>
                                <p:cTn id="63" presetID="42" presetClass="entr" presetSubtype="0" fill="hold" grpId="0" nodeType="withEffect">
                                  <p:stCondLst>
                                    <p:cond delay="630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1000"/>
                                        <p:tgtEl>
                                          <p:spTgt spid="134"/>
                                        </p:tgtEl>
                                      </p:cBhvr>
                                    </p:animEffect>
                                    <p:anim calcmode="lin" valueType="num">
                                      <p:cBhvr>
                                        <p:cTn id="66" dur="1000" fill="hold"/>
                                        <p:tgtEl>
                                          <p:spTgt spid="134"/>
                                        </p:tgtEl>
                                        <p:attrNameLst>
                                          <p:attrName>ppt_x</p:attrName>
                                        </p:attrNameLst>
                                      </p:cBhvr>
                                      <p:tavLst>
                                        <p:tav tm="0">
                                          <p:val>
                                            <p:strVal val="#ppt_x"/>
                                          </p:val>
                                        </p:tav>
                                        <p:tav tm="100000">
                                          <p:val>
                                            <p:strVal val="#ppt_x"/>
                                          </p:val>
                                        </p:tav>
                                      </p:tavLst>
                                    </p:anim>
                                    <p:anim calcmode="lin" valueType="num">
                                      <p:cBhvr>
                                        <p:cTn id="67" dur="1000" fill="hold"/>
                                        <p:tgtEl>
                                          <p:spTgt spid="134"/>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720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childTnLst>
                                </p:cTn>
                              </p:par>
                              <p:par>
                                <p:cTn id="73" presetID="22" presetClass="entr" presetSubtype="4" fill="hold" nodeType="withEffect">
                                  <p:stCondLst>
                                    <p:cond delay="7700"/>
                                  </p:stCondLst>
                                  <p:childTnLst>
                                    <p:set>
                                      <p:cBhvr>
                                        <p:cTn id="74" dur="1" fill="hold">
                                          <p:stCondLst>
                                            <p:cond delay="0"/>
                                          </p:stCondLst>
                                        </p:cTn>
                                        <p:tgtEl>
                                          <p:spTgt spid="127"/>
                                        </p:tgtEl>
                                        <p:attrNameLst>
                                          <p:attrName>style.visibility</p:attrName>
                                        </p:attrNameLst>
                                      </p:cBhvr>
                                      <p:to>
                                        <p:strVal val="visible"/>
                                      </p:to>
                                    </p:set>
                                    <p:animEffect transition="in" filter="wipe(down)">
                                      <p:cBhvr>
                                        <p:cTn id="75" dur="500"/>
                                        <p:tgtEl>
                                          <p:spTgt spid="127"/>
                                        </p:tgtEl>
                                      </p:cBhvr>
                                    </p:animEffect>
                                  </p:childTnLst>
                                </p:cTn>
                              </p:par>
                              <p:par>
                                <p:cTn id="76" presetID="53" presetClass="entr" presetSubtype="16" fill="hold" grpId="0" nodeType="withEffect">
                                  <p:stCondLst>
                                    <p:cond delay="8000"/>
                                  </p:stCondLst>
                                  <p:childTnLst>
                                    <p:set>
                                      <p:cBhvr>
                                        <p:cTn id="77" dur="1" fill="hold">
                                          <p:stCondLst>
                                            <p:cond delay="0"/>
                                          </p:stCondLst>
                                        </p:cTn>
                                        <p:tgtEl>
                                          <p:spTgt spid="92"/>
                                        </p:tgtEl>
                                        <p:attrNameLst>
                                          <p:attrName>style.visibility</p:attrName>
                                        </p:attrNameLst>
                                      </p:cBhvr>
                                      <p:to>
                                        <p:strVal val="visible"/>
                                      </p:to>
                                    </p:set>
                                    <p:anim calcmode="lin" valueType="num">
                                      <p:cBhvr>
                                        <p:cTn id="78" dur="500" fill="hold"/>
                                        <p:tgtEl>
                                          <p:spTgt spid="92"/>
                                        </p:tgtEl>
                                        <p:attrNameLst>
                                          <p:attrName>ppt_w</p:attrName>
                                        </p:attrNameLst>
                                      </p:cBhvr>
                                      <p:tavLst>
                                        <p:tav tm="0">
                                          <p:val>
                                            <p:fltVal val="0"/>
                                          </p:val>
                                        </p:tav>
                                        <p:tav tm="100000">
                                          <p:val>
                                            <p:strVal val="#ppt_w"/>
                                          </p:val>
                                        </p:tav>
                                      </p:tavLst>
                                    </p:anim>
                                    <p:anim calcmode="lin" valueType="num">
                                      <p:cBhvr>
                                        <p:cTn id="79" dur="500" fill="hold"/>
                                        <p:tgtEl>
                                          <p:spTgt spid="92"/>
                                        </p:tgtEl>
                                        <p:attrNameLst>
                                          <p:attrName>ppt_h</p:attrName>
                                        </p:attrNameLst>
                                      </p:cBhvr>
                                      <p:tavLst>
                                        <p:tav tm="0">
                                          <p:val>
                                            <p:fltVal val="0"/>
                                          </p:val>
                                        </p:tav>
                                        <p:tav tm="100000">
                                          <p:val>
                                            <p:strVal val="#ppt_h"/>
                                          </p:val>
                                        </p:tav>
                                      </p:tavLst>
                                    </p:anim>
                                    <p:animEffect transition="in" filter="fade">
                                      <p:cBhvr>
                                        <p:cTn id="80" dur="500"/>
                                        <p:tgtEl>
                                          <p:spTgt spid="92"/>
                                        </p:tgtEl>
                                      </p:cBhvr>
                                    </p:animEffect>
                                  </p:childTnLst>
                                </p:cTn>
                              </p:par>
                              <p:par>
                                <p:cTn id="81" presetID="53" presetClass="entr" presetSubtype="16" fill="hold" grpId="0" nodeType="withEffect">
                                  <p:stCondLst>
                                    <p:cond delay="8400"/>
                                  </p:stCondLst>
                                  <p:childTnLst>
                                    <p:set>
                                      <p:cBhvr>
                                        <p:cTn id="82" dur="1" fill="hold">
                                          <p:stCondLst>
                                            <p:cond delay="0"/>
                                          </p:stCondLst>
                                        </p:cTn>
                                        <p:tgtEl>
                                          <p:spTgt spid="90"/>
                                        </p:tgtEl>
                                        <p:attrNameLst>
                                          <p:attrName>style.visibility</p:attrName>
                                        </p:attrNameLst>
                                      </p:cBhvr>
                                      <p:to>
                                        <p:strVal val="visible"/>
                                      </p:to>
                                    </p:set>
                                    <p:anim calcmode="lin" valueType="num">
                                      <p:cBhvr>
                                        <p:cTn id="83" dur="500" fill="hold"/>
                                        <p:tgtEl>
                                          <p:spTgt spid="90"/>
                                        </p:tgtEl>
                                        <p:attrNameLst>
                                          <p:attrName>ppt_w</p:attrName>
                                        </p:attrNameLst>
                                      </p:cBhvr>
                                      <p:tavLst>
                                        <p:tav tm="0">
                                          <p:val>
                                            <p:fltVal val="0"/>
                                          </p:val>
                                        </p:tav>
                                        <p:tav tm="100000">
                                          <p:val>
                                            <p:strVal val="#ppt_w"/>
                                          </p:val>
                                        </p:tav>
                                      </p:tavLst>
                                    </p:anim>
                                    <p:anim calcmode="lin" valueType="num">
                                      <p:cBhvr>
                                        <p:cTn id="84" dur="500" fill="hold"/>
                                        <p:tgtEl>
                                          <p:spTgt spid="90"/>
                                        </p:tgtEl>
                                        <p:attrNameLst>
                                          <p:attrName>ppt_h</p:attrName>
                                        </p:attrNameLst>
                                      </p:cBhvr>
                                      <p:tavLst>
                                        <p:tav tm="0">
                                          <p:val>
                                            <p:fltVal val="0"/>
                                          </p:val>
                                        </p:tav>
                                        <p:tav tm="100000">
                                          <p:val>
                                            <p:strVal val="#ppt_h"/>
                                          </p:val>
                                        </p:tav>
                                      </p:tavLst>
                                    </p:anim>
                                    <p:animEffect transition="in" filter="fade">
                                      <p:cBhvr>
                                        <p:cTn id="85" dur="500"/>
                                        <p:tgtEl>
                                          <p:spTgt spid="90"/>
                                        </p:tgtEl>
                                      </p:cBhvr>
                                    </p:animEffect>
                                  </p:childTnLst>
                                </p:cTn>
                              </p:par>
                              <p:par>
                                <p:cTn id="86" presetID="16" presetClass="entr" presetSubtype="21" fill="hold" grpId="0" nodeType="withEffect">
                                  <p:stCondLst>
                                    <p:cond delay="8700"/>
                                  </p:stCondLst>
                                  <p:childTnLst>
                                    <p:set>
                                      <p:cBhvr>
                                        <p:cTn id="87" dur="1" fill="hold">
                                          <p:stCondLst>
                                            <p:cond delay="0"/>
                                          </p:stCondLst>
                                        </p:cTn>
                                        <p:tgtEl>
                                          <p:spTgt spid="91"/>
                                        </p:tgtEl>
                                        <p:attrNameLst>
                                          <p:attrName>style.visibility</p:attrName>
                                        </p:attrNameLst>
                                      </p:cBhvr>
                                      <p:to>
                                        <p:strVal val="visible"/>
                                      </p:to>
                                    </p:set>
                                    <p:animEffect transition="in" filter="barn(inVertical)">
                                      <p:cBhvr>
                                        <p:cTn id="88" dur="500"/>
                                        <p:tgtEl>
                                          <p:spTgt spid="91"/>
                                        </p:tgtEl>
                                      </p:cBhvr>
                                    </p:animEffect>
                                  </p:childTnLst>
                                </p:cTn>
                              </p:par>
                              <p:par>
                                <p:cTn id="89" presetID="42" presetClass="entr" presetSubtype="0" fill="hold" grpId="0" nodeType="withEffect">
                                  <p:stCondLst>
                                    <p:cond delay="9100"/>
                                  </p:stCondLst>
                                  <p:childTnLst>
                                    <p:set>
                                      <p:cBhvr>
                                        <p:cTn id="90" dur="1" fill="hold">
                                          <p:stCondLst>
                                            <p:cond delay="0"/>
                                          </p:stCondLst>
                                        </p:cTn>
                                        <p:tgtEl>
                                          <p:spTgt spid="135"/>
                                        </p:tgtEl>
                                        <p:attrNameLst>
                                          <p:attrName>style.visibility</p:attrName>
                                        </p:attrNameLst>
                                      </p:cBhvr>
                                      <p:to>
                                        <p:strVal val="visible"/>
                                      </p:to>
                                    </p:set>
                                    <p:animEffect transition="in" filter="fade">
                                      <p:cBhvr>
                                        <p:cTn id="91" dur="1000"/>
                                        <p:tgtEl>
                                          <p:spTgt spid="135"/>
                                        </p:tgtEl>
                                      </p:cBhvr>
                                    </p:animEffect>
                                    <p:anim calcmode="lin" valueType="num">
                                      <p:cBhvr>
                                        <p:cTn id="92" dur="1000" fill="hold"/>
                                        <p:tgtEl>
                                          <p:spTgt spid="135"/>
                                        </p:tgtEl>
                                        <p:attrNameLst>
                                          <p:attrName>ppt_x</p:attrName>
                                        </p:attrNameLst>
                                      </p:cBhvr>
                                      <p:tavLst>
                                        <p:tav tm="0">
                                          <p:val>
                                            <p:strVal val="#ppt_x"/>
                                          </p:val>
                                        </p:tav>
                                        <p:tav tm="100000">
                                          <p:val>
                                            <p:strVal val="#ppt_x"/>
                                          </p:val>
                                        </p:tav>
                                      </p:tavLst>
                                    </p:anim>
                                    <p:anim calcmode="lin" valueType="num">
                                      <p:cBhvr>
                                        <p:cTn id="93" dur="1000" fill="hold"/>
                                        <p:tgtEl>
                                          <p:spTgt spid="135"/>
                                        </p:tgtEl>
                                        <p:attrNameLst>
                                          <p:attrName>ppt_y</p:attrName>
                                        </p:attrNameLst>
                                      </p:cBhvr>
                                      <p:tavLst>
                                        <p:tav tm="0">
                                          <p:val>
                                            <p:strVal val="#ppt_y+.1"/>
                                          </p:val>
                                        </p:tav>
                                        <p:tav tm="100000">
                                          <p:val>
                                            <p:strVal val="#ppt_y"/>
                                          </p:val>
                                        </p:tav>
                                      </p:tavLst>
                                    </p:anim>
                                  </p:childTnLst>
                                </p:cTn>
                              </p:par>
                              <p:par>
                                <p:cTn id="94" presetID="53" presetClass="entr" presetSubtype="16" fill="hold" grpId="0" nodeType="withEffect">
                                  <p:stCondLst>
                                    <p:cond delay="10000"/>
                                  </p:stCondLst>
                                  <p:childTnLst>
                                    <p:set>
                                      <p:cBhvr>
                                        <p:cTn id="95" dur="1" fill="hold">
                                          <p:stCondLst>
                                            <p:cond delay="0"/>
                                          </p:stCondLst>
                                        </p:cTn>
                                        <p:tgtEl>
                                          <p:spTgt spid="6"/>
                                        </p:tgtEl>
                                        <p:attrNameLst>
                                          <p:attrName>style.visibility</p:attrName>
                                        </p:attrNameLst>
                                      </p:cBhvr>
                                      <p:to>
                                        <p:strVal val="visible"/>
                                      </p:to>
                                    </p:set>
                                    <p:anim calcmode="lin" valueType="num">
                                      <p:cBhvr>
                                        <p:cTn id="96" dur="500" fill="hold"/>
                                        <p:tgtEl>
                                          <p:spTgt spid="6"/>
                                        </p:tgtEl>
                                        <p:attrNameLst>
                                          <p:attrName>ppt_w</p:attrName>
                                        </p:attrNameLst>
                                      </p:cBhvr>
                                      <p:tavLst>
                                        <p:tav tm="0">
                                          <p:val>
                                            <p:fltVal val="0"/>
                                          </p:val>
                                        </p:tav>
                                        <p:tav tm="100000">
                                          <p:val>
                                            <p:strVal val="#ppt_w"/>
                                          </p:val>
                                        </p:tav>
                                      </p:tavLst>
                                    </p:anim>
                                    <p:anim calcmode="lin" valueType="num">
                                      <p:cBhvr>
                                        <p:cTn id="97" dur="500" fill="hold"/>
                                        <p:tgtEl>
                                          <p:spTgt spid="6"/>
                                        </p:tgtEl>
                                        <p:attrNameLst>
                                          <p:attrName>ppt_h</p:attrName>
                                        </p:attrNameLst>
                                      </p:cBhvr>
                                      <p:tavLst>
                                        <p:tav tm="0">
                                          <p:val>
                                            <p:fltVal val="0"/>
                                          </p:val>
                                        </p:tav>
                                        <p:tav tm="100000">
                                          <p:val>
                                            <p:strVal val="#ppt_h"/>
                                          </p:val>
                                        </p:tav>
                                      </p:tavLst>
                                    </p:anim>
                                    <p:animEffect transition="in" filter="fade">
                                      <p:cBhvr>
                                        <p:cTn id="98" dur="500"/>
                                        <p:tgtEl>
                                          <p:spTgt spid="6"/>
                                        </p:tgtEl>
                                      </p:cBhvr>
                                    </p:animEffect>
                                  </p:childTnLst>
                                </p:cTn>
                              </p:par>
                              <p:par>
                                <p:cTn id="99" presetID="22" presetClass="entr" presetSubtype="4" fill="hold" nodeType="withEffect">
                                  <p:stCondLst>
                                    <p:cond delay="10400"/>
                                  </p:stCondLst>
                                  <p:childTnLst>
                                    <p:set>
                                      <p:cBhvr>
                                        <p:cTn id="100" dur="1" fill="hold">
                                          <p:stCondLst>
                                            <p:cond delay="0"/>
                                          </p:stCondLst>
                                        </p:cTn>
                                        <p:tgtEl>
                                          <p:spTgt spid="128"/>
                                        </p:tgtEl>
                                        <p:attrNameLst>
                                          <p:attrName>style.visibility</p:attrName>
                                        </p:attrNameLst>
                                      </p:cBhvr>
                                      <p:to>
                                        <p:strVal val="visible"/>
                                      </p:to>
                                    </p:set>
                                    <p:animEffect transition="in" filter="wipe(down)">
                                      <p:cBhvr>
                                        <p:cTn id="101" dur="500"/>
                                        <p:tgtEl>
                                          <p:spTgt spid="128"/>
                                        </p:tgtEl>
                                      </p:cBhvr>
                                    </p:animEffect>
                                  </p:childTnLst>
                                </p:cTn>
                              </p:par>
                              <p:par>
                                <p:cTn id="102" presetID="53" presetClass="entr" presetSubtype="16" fill="hold" grpId="0" nodeType="withEffect">
                                  <p:stCondLst>
                                    <p:cond delay="10800"/>
                                  </p:stCondLst>
                                  <p:childTnLst>
                                    <p:set>
                                      <p:cBhvr>
                                        <p:cTn id="103" dur="1" fill="hold">
                                          <p:stCondLst>
                                            <p:cond delay="0"/>
                                          </p:stCondLst>
                                        </p:cTn>
                                        <p:tgtEl>
                                          <p:spTgt spid="97"/>
                                        </p:tgtEl>
                                        <p:attrNameLst>
                                          <p:attrName>style.visibility</p:attrName>
                                        </p:attrNameLst>
                                      </p:cBhvr>
                                      <p:to>
                                        <p:strVal val="visible"/>
                                      </p:to>
                                    </p:set>
                                    <p:anim calcmode="lin" valueType="num">
                                      <p:cBhvr>
                                        <p:cTn id="104" dur="500" fill="hold"/>
                                        <p:tgtEl>
                                          <p:spTgt spid="97"/>
                                        </p:tgtEl>
                                        <p:attrNameLst>
                                          <p:attrName>ppt_w</p:attrName>
                                        </p:attrNameLst>
                                      </p:cBhvr>
                                      <p:tavLst>
                                        <p:tav tm="0">
                                          <p:val>
                                            <p:fltVal val="0"/>
                                          </p:val>
                                        </p:tav>
                                        <p:tav tm="100000">
                                          <p:val>
                                            <p:strVal val="#ppt_w"/>
                                          </p:val>
                                        </p:tav>
                                      </p:tavLst>
                                    </p:anim>
                                    <p:anim calcmode="lin" valueType="num">
                                      <p:cBhvr>
                                        <p:cTn id="105" dur="500" fill="hold"/>
                                        <p:tgtEl>
                                          <p:spTgt spid="97"/>
                                        </p:tgtEl>
                                        <p:attrNameLst>
                                          <p:attrName>ppt_h</p:attrName>
                                        </p:attrNameLst>
                                      </p:cBhvr>
                                      <p:tavLst>
                                        <p:tav tm="0">
                                          <p:val>
                                            <p:fltVal val="0"/>
                                          </p:val>
                                        </p:tav>
                                        <p:tav tm="100000">
                                          <p:val>
                                            <p:strVal val="#ppt_h"/>
                                          </p:val>
                                        </p:tav>
                                      </p:tavLst>
                                    </p:anim>
                                    <p:animEffect transition="in" filter="fade">
                                      <p:cBhvr>
                                        <p:cTn id="106" dur="500"/>
                                        <p:tgtEl>
                                          <p:spTgt spid="97"/>
                                        </p:tgtEl>
                                      </p:cBhvr>
                                    </p:animEffect>
                                  </p:childTnLst>
                                </p:cTn>
                              </p:par>
                              <p:par>
                                <p:cTn id="107" presetID="53" presetClass="entr" presetSubtype="16" fill="hold" grpId="0" nodeType="withEffect">
                                  <p:stCondLst>
                                    <p:cond delay="11100"/>
                                  </p:stCondLst>
                                  <p:childTnLst>
                                    <p:set>
                                      <p:cBhvr>
                                        <p:cTn id="108" dur="1" fill="hold">
                                          <p:stCondLst>
                                            <p:cond delay="0"/>
                                          </p:stCondLst>
                                        </p:cTn>
                                        <p:tgtEl>
                                          <p:spTgt spid="95"/>
                                        </p:tgtEl>
                                        <p:attrNameLst>
                                          <p:attrName>style.visibility</p:attrName>
                                        </p:attrNameLst>
                                      </p:cBhvr>
                                      <p:to>
                                        <p:strVal val="visible"/>
                                      </p:to>
                                    </p:set>
                                    <p:anim calcmode="lin" valueType="num">
                                      <p:cBhvr>
                                        <p:cTn id="109" dur="500" fill="hold"/>
                                        <p:tgtEl>
                                          <p:spTgt spid="95"/>
                                        </p:tgtEl>
                                        <p:attrNameLst>
                                          <p:attrName>ppt_w</p:attrName>
                                        </p:attrNameLst>
                                      </p:cBhvr>
                                      <p:tavLst>
                                        <p:tav tm="0">
                                          <p:val>
                                            <p:fltVal val="0"/>
                                          </p:val>
                                        </p:tav>
                                        <p:tav tm="100000">
                                          <p:val>
                                            <p:strVal val="#ppt_w"/>
                                          </p:val>
                                        </p:tav>
                                      </p:tavLst>
                                    </p:anim>
                                    <p:anim calcmode="lin" valueType="num">
                                      <p:cBhvr>
                                        <p:cTn id="110" dur="500" fill="hold"/>
                                        <p:tgtEl>
                                          <p:spTgt spid="95"/>
                                        </p:tgtEl>
                                        <p:attrNameLst>
                                          <p:attrName>ppt_h</p:attrName>
                                        </p:attrNameLst>
                                      </p:cBhvr>
                                      <p:tavLst>
                                        <p:tav tm="0">
                                          <p:val>
                                            <p:fltVal val="0"/>
                                          </p:val>
                                        </p:tav>
                                        <p:tav tm="100000">
                                          <p:val>
                                            <p:strVal val="#ppt_h"/>
                                          </p:val>
                                        </p:tav>
                                      </p:tavLst>
                                    </p:anim>
                                    <p:animEffect transition="in" filter="fade">
                                      <p:cBhvr>
                                        <p:cTn id="111" dur="500"/>
                                        <p:tgtEl>
                                          <p:spTgt spid="95"/>
                                        </p:tgtEl>
                                      </p:cBhvr>
                                    </p:animEffect>
                                  </p:childTnLst>
                                </p:cTn>
                              </p:par>
                              <p:par>
                                <p:cTn id="112" presetID="16" presetClass="entr" presetSubtype="21" fill="hold" grpId="0" nodeType="withEffect">
                                  <p:stCondLst>
                                    <p:cond delay="11400"/>
                                  </p:stCondLst>
                                  <p:childTnLst>
                                    <p:set>
                                      <p:cBhvr>
                                        <p:cTn id="113" dur="1" fill="hold">
                                          <p:stCondLst>
                                            <p:cond delay="0"/>
                                          </p:stCondLst>
                                        </p:cTn>
                                        <p:tgtEl>
                                          <p:spTgt spid="96"/>
                                        </p:tgtEl>
                                        <p:attrNameLst>
                                          <p:attrName>style.visibility</p:attrName>
                                        </p:attrNameLst>
                                      </p:cBhvr>
                                      <p:to>
                                        <p:strVal val="visible"/>
                                      </p:to>
                                    </p:set>
                                    <p:animEffect transition="in" filter="barn(inVertical)">
                                      <p:cBhvr>
                                        <p:cTn id="114" dur="500"/>
                                        <p:tgtEl>
                                          <p:spTgt spid="96"/>
                                        </p:tgtEl>
                                      </p:cBhvr>
                                    </p:animEffect>
                                  </p:childTnLst>
                                </p:cTn>
                              </p:par>
                              <p:par>
                                <p:cTn id="115" presetID="42" presetClass="entr" presetSubtype="0" fill="hold" grpId="0" nodeType="withEffect">
                                  <p:stCondLst>
                                    <p:cond delay="11900"/>
                                  </p:stCondLst>
                                  <p:childTnLst>
                                    <p:set>
                                      <p:cBhvr>
                                        <p:cTn id="116" dur="1" fill="hold">
                                          <p:stCondLst>
                                            <p:cond delay="0"/>
                                          </p:stCondLst>
                                        </p:cTn>
                                        <p:tgtEl>
                                          <p:spTgt spid="136"/>
                                        </p:tgtEl>
                                        <p:attrNameLst>
                                          <p:attrName>style.visibility</p:attrName>
                                        </p:attrNameLst>
                                      </p:cBhvr>
                                      <p:to>
                                        <p:strVal val="visible"/>
                                      </p:to>
                                    </p:set>
                                    <p:animEffect transition="in" filter="fade">
                                      <p:cBhvr>
                                        <p:cTn id="117" dur="1000"/>
                                        <p:tgtEl>
                                          <p:spTgt spid="136"/>
                                        </p:tgtEl>
                                      </p:cBhvr>
                                    </p:animEffect>
                                    <p:anim calcmode="lin" valueType="num">
                                      <p:cBhvr>
                                        <p:cTn id="118" dur="1000" fill="hold"/>
                                        <p:tgtEl>
                                          <p:spTgt spid="136"/>
                                        </p:tgtEl>
                                        <p:attrNameLst>
                                          <p:attrName>ppt_x</p:attrName>
                                        </p:attrNameLst>
                                      </p:cBhvr>
                                      <p:tavLst>
                                        <p:tav tm="0">
                                          <p:val>
                                            <p:strVal val="#ppt_x"/>
                                          </p:val>
                                        </p:tav>
                                        <p:tav tm="100000">
                                          <p:val>
                                            <p:strVal val="#ppt_x"/>
                                          </p:val>
                                        </p:tav>
                                      </p:tavLst>
                                    </p:anim>
                                    <p:anim calcmode="lin" valueType="num">
                                      <p:cBhvr>
                                        <p:cTn id="119"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33" grpId="0" animBg="1"/>
      <p:bldP spid="26" grpId="0" animBg="1"/>
      <p:bldP spid="29" grpId="0" animBg="1"/>
      <p:bldP spid="30" grpId="0" animBg="1"/>
      <p:bldP spid="86" grpId="0" animBg="1"/>
      <p:bldP spid="87" grpId="0" animBg="1"/>
      <p:bldP spid="85" grpId="0" animBg="1"/>
      <p:bldP spid="91" grpId="0" animBg="1"/>
      <p:bldP spid="92" grpId="0" animBg="1"/>
      <p:bldP spid="90" grpId="0" animBg="1"/>
      <p:bldP spid="96" grpId="0" animBg="1"/>
      <p:bldP spid="97" grpId="0" animBg="1"/>
      <p:bldP spid="95" grpId="0" animBg="1"/>
      <p:bldP spid="130" grpId="0"/>
      <p:bldP spid="134" grpId="0"/>
      <p:bldP spid="135" grpId="0"/>
      <p:bldP spid="1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809043" y="1681951"/>
            <a:ext cx="6573915" cy="615554"/>
            <a:chOff x="758553" y="1681951"/>
            <a:chExt cx="6573915"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1466748"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Manual</a:t>
              </a:r>
            </a:p>
          </p:txBody>
        </p:sp>
      </p:grpSp>
      <p:pic>
        <p:nvPicPr>
          <p:cNvPr id="16" name="Picture 15">
            <a:extLst>
              <a:ext uri="{FF2B5EF4-FFF2-40B4-BE49-F238E27FC236}">
                <a16:creationId xmlns:a16="http://schemas.microsoft.com/office/drawing/2014/main" id="{66AACFDC-15EC-47F5-BBB5-2DA229055334}"/>
              </a:ext>
            </a:extLst>
          </p:cNvPr>
          <p:cNvPicPr/>
          <p:nvPr/>
        </p:nvPicPr>
        <p:blipFill>
          <a:blip r:embed="rId2">
            <a:extLst>
              <a:ext uri="{28A0092B-C50C-407E-A947-70E740481C1C}">
                <a14:useLocalDpi xmlns:a14="http://schemas.microsoft.com/office/drawing/2010/main" val="0"/>
              </a:ext>
            </a:extLst>
          </a:blip>
          <a:stretch>
            <a:fillRect/>
          </a:stretch>
        </p:blipFill>
        <p:spPr>
          <a:xfrm>
            <a:off x="811052" y="2508138"/>
            <a:ext cx="4588460" cy="4089622"/>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E339819E-D841-44CF-938D-468248612ED4}"/>
              </a:ext>
            </a:extLst>
          </p:cNvPr>
          <p:cNvPicPr/>
          <p:nvPr/>
        </p:nvPicPr>
        <p:blipFill>
          <a:blip r:embed="rId3">
            <a:extLst>
              <a:ext uri="{28A0092B-C50C-407E-A947-70E740481C1C}">
                <a14:useLocalDpi xmlns:a14="http://schemas.microsoft.com/office/drawing/2010/main" val="0"/>
              </a:ext>
            </a:extLst>
          </a:blip>
          <a:stretch>
            <a:fillRect/>
          </a:stretch>
        </p:blipFill>
        <p:spPr>
          <a:xfrm>
            <a:off x="6858000" y="2508138"/>
            <a:ext cx="3933723" cy="3925623"/>
          </a:xfrm>
          <a:prstGeom prst="rect">
            <a:avLst/>
          </a:prstGeom>
        </p:spPr>
      </p:pic>
    </p:spTree>
    <p:extLst>
      <p:ext uri="{BB962C8B-B14F-4D97-AF65-F5344CB8AC3E}">
        <p14:creationId xmlns:p14="http://schemas.microsoft.com/office/powerpoint/2010/main" val="45704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809043" y="1681951"/>
            <a:ext cx="6573915" cy="615554"/>
            <a:chOff x="758553" y="1681951"/>
            <a:chExt cx="6573915"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1466748"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Manual</a:t>
              </a:r>
            </a:p>
          </p:txBody>
        </p:sp>
      </p:grpSp>
      <p:pic>
        <p:nvPicPr>
          <p:cNvPr id="4" name="Picture 3">
            <a:extLst>
              <a:ext uri="{FF2B5EF4-FFF2-40B4-BE49-F238E27FC236}">
                <a16:creationId xmlns:a16="http://schemas.microsoft.com/office/drawing/2014/main" id="{B6655217-032E-4D42-B233-B21F59592B27}"/>
              </a:ext>
            </a:extLst>
          </p:cNvPr>
          <p:cNvPicPr>
            <a:picLocks noChangeAspect="1"/>
          </p:cNvPicPr>
          <p:nvPr/>
        </p:nvPicPr>
        <p:blipFill>
          <a:blip r:embed="rId2"/>
          <a:stretch>
            <a:fillRect/>
          </a:stretch>
        </p:blipFill>
        <p:spPr>
          <a:xfrm>
            <a:off x="407613" y="2508138"/>
            <a:ext cx="5524500" cy="1800225"/>
          </a:xfrm>
          <a:prstGeom prst="rect">
            <a:avLst/>
          </a:prstGeom>
        </p:spPr>
      </p:pic>
      <p:pic>
        <p:nvPicPr>
          <p:cNvPr id="6" name="Picture 5">
            <a:extLst>
              <a:ext uri="{FF2B5EF4-FFF2-40B4-BE49-F238E27FC236}">
                <a16:creationId xmlns:a16="http://schemas.microsoft.com/office/drawing/2014/main" id="{C66F294E-DFA3-46A6-8D99-404C81AEDF9F}"/>
              </a:ext>
            </a:extLst>
          </p:cNvPr>
          <p:cNvPicPr>
            <a:picLocks noChangeAspect="1"/>
          </p:cNvPicPr>
          <p:nvPr/>
        </p:nvPicPr>
        <p:blipFill>
          <a:blip r:embed="rId3"/>
          <a:stretch>
            <a:fillRect/>
          </a:stretch>
        </p:blipFill>
        <p:spPr>
          <a:xfrm>
            <a:off x="445713" y="4184664"/>
            <a:ext cx="4974902" cy="2321037"/>
          </a:xfrm>
          <a:prstGeom prst="rect">
            <a:avLst/>
          </a:prstGeom>
        </p:spPr>
      </p:pic>
      <p:pic>
        <p:nvPicPr>
          <p:cNvPr id="11" name="Picture 10">
            <a:extLst>
              <a:ext uri="{FF2B5EF4-FFF2-40B4-BE49-F238E27FC236}">
                <a16:creationId xmlns:a16="http://schemas.microsoft.com/office/drawing/2014/main" id="{4E5F942A-51A2-4B58-81F9-68C2272C6B8C}"/>
              </a:ext>
            </a:extLst>
          </p:cNvPr>
          <p:cNvPicPr>
            <a:picLocks noChangeAspect="1"/>
          </p:cNvPicPr>
          <p:nvPr/>
        </p:nvPicPr>
        <p:blipFill>
          <a:blip r:embed="rId4"/>
          <a:stretch>
            <a:fillRect/>
          </a:stretch>
        </p:blipFill>
        <p:spPr>
          <a:xfrm>
            <a:off x="5626302" y="2508137"/>
            <a:ext cx="5791200" cy="1819275"/>
          </a:xfrm>
          <a:prstGeom prst="rect">
            <a:avLst/>
          </a:prstGeom>
        </p:spPr>
      </p:pic>
    </p:spTree>
    <p:extLst>
      <p:ext uri="{BB962C8B-B14F-4D97-AF65-F5344CB8AC3E}">
        <p14:creationId xmlns:p14="http://schemas.microsoft.com/office/powerpoint/2010/main" val="1086779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3055103" y="1681951"/>
            <a:ext cx="6081794" cy="615554"/>
            <a:chOff x="758553" y="1681951"/>
            <a:chExt cx="6081794"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65720" y="1681951"/>
              <a:ext cx="974627"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AUTO</a:t>
              </a:r>
            </a:p>
          </p:txBody>
        </p:sp>
      </p:grpSp>
      <p:pic>
        <p:nvPicPr>
          <p:cNvPr id="10242" name="Picture 2" descr="Không có mô tả.">
            <a:extLst>
              <a:ext uri="{FF2B5EF4-FFF2-40B4-BE49-F238E27FC236}">
                <a16:creationId xmlns:a16="http://schemas.microsoft.com/office/drawing/2014/main" id="{1F626B39-75C9-43E2-B17B-9B2644197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2388283" cy="41794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69062C-29E7-4412-B0A5-9907BD535EBD}"/>
              </a:ext>
            </a:extLst>
          </p:cNvPr>
          <p:cNvPicPr>
            <a:picLocks noChangeAspect="1"/>
          </p:cNvPicPr>
          <p:nvPr/>
        </p:nvPicPr>
        <p:blipFill>
          <a:blip r:embed="rId3"/>
          <a:stretch>
            <a:fillRect/>
          </a:stretch>
        </p:blipFill>
        <p:spPr>
          <a:xfrm>
            <a:off x="6715751" y="2362200"/>
            <a:ext cx="2893038" cy="3773879"/>
          </a:xfrm>
          <a:prstGeom prst="rect">
            <a:avLst/>
          </a:prstGeom>
        </p:spPr>
      </p:pic>
    </p:spTree>
    <p:extLst>
      <p:ext uri="{BB962C8B-B14F-4D97-AF65-F5344CB8AC3E}">
        <p14:creationId xmlns:p14="http://schemas.microsoft.com/office/powerpoint/2010/main" val="194881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grpSp>
        <p:nvGrpSpPr>
          <p:cNvPr id="2" name="Group 1">
            <a:extLst>
              <a:ext uri="{FF2B5EF4-FFF2-40B4-BE49-F238E27FC236}">
                <a16:creationId xmlns:a16="http://schemas.microsoft.com/office/drawing/2014/main" id="{2F924595-54AE-4B99-9D3E-42256AA9007C}"/>
              </a:ext>
            </a:extLst>
          </p:cNvPr>
          <p:cNvGrpSpPr/>
          <p:nvPr/>
        </p:nvGrpSpPr>
        <p:grpSpPr>
          <a:xfrm>
            <a:off x="2445641" y="1681951"/>
            <a:ext cx="7300718" cy="615554"/>
            <a:chOff x="758553" y="1681951"/>
            <a:chExt cx="7300718" cy="615554"/>
          </a:xfrm>
        </p:grpSpPr>
        <p:sp>
          <p:nvSpPr>
            <p:cNvPr id="17" name="TextBox 16">
              <a:extLst>
                <a:ext uri="{FF2B5EF4-FFF2-40B4-BE49-F238E27FC236}">
                  <a16:creationId xmlns:a16="http://schemas.microsoft.com/office/drawing/2014/main" id="{FD7C9D53-8F4E-47CF-801E-575A03A77971}"/>
                </a:ext>
              </a:extLst>
            </p:cNvPr>
            <p:cNvSpPr txBox="1"/>
            <p:nvPr/>
          </p:nvSpPr>
          <p:spPr>
            <a:xfrm>
              <a:off x="758553" y="1681952"/>
              <a:ext cx="5107167" cy="615553"/>
            </a:xfrm>
            <a:prstGeom prst="rect">
              <a:avLst/>
            </a:prstGeom>
            <a:noFill/>
          </p:spPr>
          <p:txBody>
            <a:bodyPr wrap="none" lIns="0" tIns="0" rIns="0" bIns="0" rtlCol="0">
              <a:spAutoFit/>
            </a:bodyPr>
            <a:lstStyle/>
            <a:p>
              <a:pPr algn="ctr"/>
              <a:r>
                <a:rPr lang="en-US" sz="4000">
                  <a:solidFill>
                    <a:schemeClr val="tx1">
                      <a:lumMod val="50000"/>
                      <a:lumOff val="50000"/>
                    </a:schemeClr>
                  </a:solidFill>
                  <a:latin typeface="#9Slide02 Tieu de rat dai 02" panose="020B0606020202050201" pitchFamily="34" charset="0"/>
                </a:rPr>
                <a:t>xây dỰng giải thuật điều khiển</a:t>
              </a:r>
            </a:p>
          </p:txBody>
        </p:sp>
        <p:sp>
          <p:nvSpPr>
            <p:cNvPr id="12" name="TextBox 11">
              <a:extLst>
                <a:ext uri="{FF2B5EF4-FFF2-40B4-BE49-F238E27FC236}">
                  <a16:creationId xmlns:a16="http://schemas.microsoft.com/office/drawing/2014/main" id="{6277CA3D-25F8-4D27-BCFA-5493F0A9BEA0}"/>
                </a:ext>
              </a:extLst>
            </p:cNvPr>
            <p:cNvSpPr txBox="1"/>
            <p:nvPr/>
          </p:nvSpPr>
          <p:spPr>
            <a:xfrm>
              <a:off x="5895217" y="1681951"/>
              <a:ext cx="2164054" cy="615553"/>
            </a:xfrm>
            <a:prstGeom prst="rect">
              <a:avLst/>
            </a:prstGeom>
            <a:noFill/>
          </p:spPr>
          <p:txBody>
            <a:bodyPr wrap="none" lIns="0" tIns="0" rIns="0" bIns="0" rtlCol="0">
              <a:spAutoFit/>
            </a:bodyPr>
            <a:lstStyle/>
            <a:p>
              <a:pPr algn="ctr"/>
              <a:r>
                <a:rPr lang="en-US" sz="4000">
                  <a:solidFill>
                    <a:srgbClr val="2BA687"/>
                  </a:solidFill>
                  <a:latin typeface="#9Slide02 Tieu de rat dai 02" panose="020B0606020202050201" pitchFamily="34" charset="0"/>
                </a:rPr>
                <a:t>: directional</a:t>
              </a:r>
            </a:p>
          </p:txBody>
        </p:sp>
      </p:grpSp>
      <p:pic>
        <p:nvPicPr>
          <p:cNvPr id="11266" name="Picture 2" descr="Không có mô tả.">
            <a:extLst>
              <a:ext uri="{FF2B5EF4-FFF2-40B4-BE49-F238E27FC236}">
                <a16:creationId xmlns:a16="http://schemas.microsoft.com/office/drawing/2014/main" id="{C3AECBC2-E75D-4335-8726-6B1901AAC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330" y="2490933"/>
            <a:ext cx="2337670" cy="40597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iagram&#10;&#10;Description automatically generated">
            <a:extLst>
              <a:ext uri="{FF2B5EF4-FFF2-40B4-BE49-F238E27FC236}">
                <a16:creationId xmlns:a16="http://schemas.microsoft.com/office/drawing/2014/main" id="{A7979AA0-B3BF-4525-BD53-8F1BA62E2E48}"/>
              </a:ext>
            </a:extLst>
          </p:cNvPr>
          <p:cNvPicPr/>
          <p:nvPr/>
        </p:nvPicPr>
        <p:blipFill>
          <a:blip r:embed="rId3"/>
          <a:stretch>
            <a:fillRect/>
          </a:stretch>
        </p:blipFill>
        <p:spPr>
          <a:xfrm>
            <a:off x="4074939" y="2595993"/>
            <a:ext cx="3102726" cy="370553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EA846E-B110-488A-9BD9-969CB9B7DB3E}"/>
                  </a:ext>
                </a:extLst>
              </p:cNvPr>
              <p:cNvSpPr txBox="1"/>
              <p:nvPr/>
            </p:nvSpPr>
            <p:spPr>
              <a:xfrm>
                <a:off x="7177665" y="2212486"/>
                <a:ext cx="4714052" cy="4616648"/>
              </a:xfrm>
              <a:prstGeom prst="rect">
                <a:avLst/>
              </a:prstGeom>
              <a:noFill/>
            </p:spPr>
            <p:txBody>
              <a:bodyPr wrap="square">
                <a:spAutoFit/>
              </a:bodyPr>
              <a:lstStyle/>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Trình tự di chuyển như sau: Di chuyển theo trục y -&gt; Quay ngược hoặc thuận 90 độ -&gt; Di chuyển theo trục x.</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Với quảng đường trục y được tính như sau: y =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 nếu y &gt; 0 thì đi thẳng và ngược lại.</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Góc quay được tính như sau nếu: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 &gt; 0 thì quay thuận 90 độ và ngược lại.</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Quảng đường di chuyển trục x được tính như sau: x =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𝑜</m:t>
                        </m:r>
                      </m:sub>
                    </m:sSub>
                  </m:oMath>
                </a14:m>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 </a:t>
                </a:r>
              </a:p>
              <a:p>
                <a:pPr algn="just">
                  <a:lnSpc>
                    <a:spcPct val="150000"/>
                  </a:lnSpc>
                </a:pPr>
                <a:r>
                  <a:rPr lang="en-US" sz="1800">
                    <a:effectLst/>
                    <a:latin typeface="#9Slide02 Noi dung rat dai" panose="02000000000000000000" pitchFamily="2" charset="0"/>
                    <a:ea typeface="#9Slide02 Noi dung rat dai" panose="02000000000000000000" pitchFamily="2" charset="0"/>
                    <a:cs typeface="Times New Roman" panose="02020603050405020304" pitchFamily="18" charset="0"/>
                  </a:rPr>
                  <a:t>Quay lại góc quay ban đầu hướng về chiều dương của trục y.</a:t>
                </a:r>
              </a:p>
            </p:txBody>
          </p:sp>
        </mc:Choice>
        <mc:Fallback xmlns="">
          <p:sp>
            <p:nvSpPr>
              <p:cNvPr id="15" name="TextBox 14">
                <a:extLst>
                  <a:ext uri="{FF2B5EF4-FFF2-40B4-BE49-F238E27FC236}">
                    <a16:creationId xmlns:a16="http://schemas.microsoft.com/office/drawing/2014/main" id="{FEEA846E-B110-488A-9BD9-969CB9B7DB3E}"/>
                  </a:ext>
                </a:extLst>
              </p:cNvPr>
              <p:cNvSpPr txBox="1">
                <a:spLocks noRot="1" noChangeAspect="1" noMove="1" noResize="1" noEditPoints="1" noAdjustHandles="1" noChangeArrowheads="1" noChangeShapeType="1" noTextEdit="1"/>
              </p:cNvSpPr>
              <p:nvPr/>
            </p:nvSpPr>
            <p:spPr>
              <a:xfrm>
                <a:off x="7177665" y="2212486"/>
                <a:ext cx="4714052" cy="4616648"/>
              </a:xfrm>
              <a:prstGeom prst="rect">
                <a:avLst/>
              </a:prstGeom>
              <a:blipFill>
                <a:blip r:embed="rId4"/>
                <a:stretch>
                  <a:fillRect l="-1034" r="-1034" b="-1321"/>
                </a:stretch>
              </a:blipFill>
            </p:spPr>
            <p:txBody>
              <a:bodyPr/>
              <a:lstStyle/>
              <a:p>
                <a:r>
                  <a:rPr lang="en-US">
                    <a:noFill/>
                  </a:rPr>
                  <a:t> </a:t>
                </a:r>
              </a:p>
            </p:txBody>
          </p:sp>
        </mc:Fallback>
      </mc:AlternateContent>
    </p:spTree>
    <p:extLst>
      <p:ext uri="{BB962C8B-B14F-4D97-AF65-F5344CB8AC3E}">
        <p14:creationId xmlns:p14="http://schemas.microsoft.com/office/powerpoint/2010/main" val="101581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685800"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772952"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836987"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588709"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24" name="TextBox 23">
            <a:extLst>
              <a:ext uri="{FF2B5EF4-FFF2-40B4-BE49-F238E27FC236}">
                <a16:creationId xmlns:a16="http://schemas.microsoft.com/office/drawing/2014/main" id="{43EAA3F4-235E-406B-94C3-4719B03973BE}"/>
              </a:ext>
            </a:extLst>
          </p:cNvPr>
          <p:cNvSpPr txBox="1"/>
          <p:nvPr/>
        </p:nvSpPr>
        <p:spPr>
          <a:xfrm>
            <a:off x="5361825"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25" name="TextBox 24">
            <a:extLst>
              <a:ext uri="{FF2B5EF4-FFF2-40B4-BE49-F238E27FC236}">
                <a16:creationId xmlns:a16="http://schemas.microsoft.com/office/drawing/2014/main" id="{03C8AB3D-2C18-4328-9332-660571121A66}"/>
              </a:ext>
            </a:extLst>
          </p:cNvPr>
          <p:cNvSpPr txBox="1"/>
          <p:nvPr/>
        </p:nvSpPr>
        <p:spPr>
          <a:xfrm>
            <a:off x="304800"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Di chuyển ở ba chức năng tương đối đáp ứng được nhu cầu. </a:t>
            </a:r>
          </a:p>
          <a:p>
            <a:pPr algn="just">
              <a:lnSpc>
                <a:spcPct val="150000"/>
              </a:lnSpc>
            </a:pPr>
            <a:r>
              <a:rPr lang="en-US" sz="3200">
                <a:solidFill>
                  <a:schemeClr val="bg1">
                    <a:lumMod val="50000"/>
                  </a:schemeClr>
                </a:solidFill>
                <a:latin typeface="Cambria Math" panose="02040503050406030204" pitchFamily="18" charset="0"/>
              </a:rPr>
              <a:t>3. Chưa thực hiện được sự ổn định nhất trên mobile robot.</a:t>
            </a:r>
          </a:p>
        </p:txBody>
      </p:sp>
      <p:sp>
        <p:nvSpPr>
          <p:cNvPr id="27" name="TextBox 26">
            <a:extLst>
              <a:ext uri="{FF2B5EF4-FFF2-40B4-BE49-F238E27FC236}">
                <a16:creationId xmlns:a16="http://schemas.microsoft.com/office/drawing/2014/main" id="{6F79D46D-F2F7-42E0-9B34-017E059DE371}"/>
              </a:ext>
            </a:extLst>
          </p:cNvPr>
          <p:cNvSpPr txBox="1"/>
          <p:nvPr/>
        </p:nvSpPr>
        <p:spPr>
          <a:xfrm>
            <a:off x="-8212601" y="1678707"/>
            <a:ext cx="29078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hướng phát triển</a:t>
            </a:r>
          </a:p>
        </p:txBody>
      </p:sp>
      <p:sp>
        <p:nvSpPr>
          <p:cNvPr id="28" name="TextBox 27">
            <a:extLst>
              <a:ext uri="{FF2B5EF4-FFF2-40B4-BE49-F238E27FC236}">
                <a16:creationId xmlns:a16="http://schemas.microsoft.com/office/drawing/2014/main" id="{68F0BBE9-97FF-4458-9A4D-D766CD316B29}"/>
              </a:ext>
            </a:extLst>
          </p:cNvPr>
          <p:cNvSpPr txBox="1"/>
          <p:nvPr/>
        </p:nvSpPr>
        <p:spPr>
          <a:xfrm>
            <a:off x="-12546873" y="2501649"/>
            <a:ext cx="11576390" cy="2955681"/>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Có thể thiết kế gọn và đẹp hơn nữa.</a:t>
            </a:r>
          </a:p>
          <a:p>
            <a:pPr algn="just">
              <a:lnSpc>
                <a:spcPct val="150000"/>
              </a:lnSpc>
            </a:pPr>
            <a:r>
              <a:rPr lang="en-US" sz="3200">
                <a:solidFill>
                  <a:schemeClr val="bg1">
                    <a:lumMod val="50000"/>
                  </a:schemeClr>
                </a:solidFill>
                <a:latin typeface="Cambria Math" panose="02040503050406030204" pitchFamily="18" charset="0"/>
              </a:rPr>
              <a:t>2. Có thể trang bị thêm cho robot các cảm biến khác, hệ thống quan sát,.. để robot chạy tự động. Tối ưu hóa code điều khiển hoặc bộ vi xử lí, để robot hoạt động nhanh nhạy và linh hoạt hơn.</a:t>
            </a:r>
          </a:p>
        </p:txBody>
      </p:sp>
    </p:spTree>
    <p:extLst>
      <p:ext uri="{BB962C8B-B14F-4D97-AF65-F5344CB8AC3E}">
        <p14:creationId xmlns:p14="http://schemas.microsoft.com/office/powerpoint/2010/main" val="243983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685800"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772952"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836987"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588709"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24" name="TextBox 23">
            <a:extLst>
              <a:ext uri="{FF2B5EF4-FFF2-40B4-BE49-F238E27FC236}">
                <a16:creationId xmlns:a16="http://schemas.microsoft.com/office/drawing/2014/main" id="{43EAA3F4-235E-406B-94C3-4719B03973BE}"/>
              </a:ext>
            </a:extLst>
          </p:cNvPr>
          <p:cNvSpPr txBox="1"/>
          <p:nvPr/>
        </p:nvSpPr>
        <p:spPr>
          <a:xfrm>
            <a:off x="17858625"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25" name="TextBox 24">
            <a:extLst>
              <a:ext uri="{FF2B5EF4-FFF2-40B4-BE49-F238E27FC236}">
                <a16:creationId xmlns:a16="http://schemas.microsoft.com/office/drawing/2014/main" id="{03C8AB3D-2C18-4328-9332-660571121A66}"/>
              </a:ext>
            </a:extLst>
          </p:cNvPr>
          <p:cNvSpPr txBox="1"/>
          <p:nvPr/>
        </p:nvSpPr>
        <p:spPr>
          <a:xfrm>
            <a:off x="12801600"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Thu được các giá trị mong muốn từ các ngoại vi. </a:t>
            </a:r>
          </a:p>
          <a:p>
            <a:pPr algn="just">
              <a:lnSpc>
                <a:spcPct val="150000"/>
              </a:lnSpc>
            </a:pPr>
            <a:r>
              <a:rPr lang="en-US" sz="3200">
                <a:solidFill>
                  <a:schemeClr val="bg1">
                    <a:lumMod val="50000"/>
                  </a:schemeClr>
                </a:solidFill>
                <a:latin typeface="Cambria Math" panose="02040503050406030204" pitchFamily="18" charset="0"/>
              </a:rPr>
              <a:t>3. Chưa thực nghiệm điều khiển trên robot.</a:t>
            </a:r>
          </a:p>
        </p:txBody>
      </p:sp>
      <p:sp>
        <p:nvSpPr>
          <p:cNvPr id="19" name="TextBox 18">
            <a:extLst>
              <a:ext uri="{FF2B5EF4-FFF2-40B4-BE49-F238E27FC236}">
                <a16:creationId xmlns:a16="http://schemas.microsoft.com/office/drawing/2014/main" id="{95B261AD-727B-41C9-9B26-93EB1F8CD8F1}"/>
              </a:ext>
            </a:extLst>
          </p:cNvPr>
          <p:cNvSpPr txBox="1"/>
          <p:nvPr/>
        </p:nvSpPr>
        <p:spPr>
          <a:xfrm>
            <a:off x="838200" y="-2133600"/>
            <a:ext cx="10896600" cy="1015663"/>
          </a:xfrm>
          <a:prstGeom prst="rect">
            <a:avLst/>
          </a:prstGeom>
          <a:noFill/>
        </p:spPr>
        <p:txBody>
          <a:bodyPr wrap="square" lIns="0" tIns="0" rIns="0" bIns="0" rtlCol="0">
            <a:spAutoFit/>
          </a:bodyPr>
          <a:lstStyle/>
          <a:p>
            <a:pPr algn="l"/>
            <a:r>
              <a:rPr lang="en-US" sz="6600">
                <a:solidFill>
                  <a:srgbClr val="79B835"/>
                </a:solidFill>
                <a:latin typeface="#9Slide05 SVNLobster" panose="02040603050506020204" pitchFamily="18" charset="0"/>
              </a:rPr>
              <a:t>Cảm ơn thầy và  các bạn đã lắng nghe.</a:t>
            </a:r>
          </a:p>
        </p:txBody>
      </p:sp>
      <p:pic>
        <p:nvPicPr>
          <p:cNvPr id="2" name="Final_Doan">
            <a:hlinkClick r:id="" action="ppaction://media"/>
            <a:extLst>
              <a:ext uri="{FF2B5EF4-FFF2-40B4-BE49-F238E27FC236}">
                <a16:creationId xmlns:a16="http://schemas.microsoft.com/office/drawing/2014/main" id="{1F1D79CF-DB09-4ABE-B5C4-0C9E074A76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8825" y="1802123"/>
            <a:ext cx="8134350" cy="4572000"/>
          </a:xfrm>
          <a:prstGeom prst="rect">
            <a:avLst/>
          </a:prstGeom>
        </p:spPr>
      </p:pic>
    </p:spTree>
    <p:extLst>
      <p:ext uri="{BB962C8B-B14F-4D97-AF65-F5344CB8AC3E}">
        <p14:creationId xmlns:p14="http://schemas.microsoft.com/office/powerpoint/2010/main" val="44710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685800"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772952"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836987"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588709"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24" name="TextBox 23">
            <a:extLst>
              <a:ext uri="{FF2B5EF4-FFF2-40B4-BE49-F238E27FC236}">
                <a16:creationId xmlns:a16="http://schemas.microsoft.com/office/drawing/2014/main" id="{43EAA3F4-235E-406B-94C3-4719B03973BE}"/>
              </a:ext>
            </a:extLst>
          </p:cNvPr>
          <p:cNvSpPr txBox="1"/>
          <p:nvPr/>
        </p:nvSpPr>
        <p:spPr>
          <a:xfrm>
            <a:off x="17858625" y="1678707"/>
            <a:ext cx="146835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kết luận</a:t>
            </a:r>
          </a:p>
        </p:txBody>
      </p:sp>
      <p:sp>
        <p:nvSpPr>
          <p:cNvPr id="25" name="TextBox 24">
            <a:extLst>
              <a:ext uri="{FF2B5EF4-FFF2-40B4-BE49-F238E27FC236}">
                <a16:creationId xmlns:a16="http://schemas.microsoft.com/office/drawing/2014/main" id="{03C8AB3D-2C18-4328-9332-660571121A66}"/>
              </a:ext>
            </a:extLst>
          </p:cNvPr>
          <p:cNvSpPr txBox="1"/>
          <p:nvPr/>
        </p:nvSpPr>
        <p:spPr>
          <a:xfrm>
            <a:off x="12801600" y="2667000"/>
            <a:ext cx="12109790" cy="2217017"/>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Hoàn thành việc gia công các chi tiết và lắp ráp hoàn thiện robot. </a:t>
            </a:r>
          </a:p>
          <a:p>
            <a:pPr algn="just">
              <a:lnSpc>
                <a:spcPct val="150000"/>
              </a:lnSpc>
            </a:pPr>
            <a:r>
              <a:rPr lang="en-US" sz="3200">
                <a:solidFill>
                  <a:schemeClr val="bg1">
                    <a:lumMod val="50000"/>
                  </a:schemeClr>
                </a:solidFill>
                <a:latin typeface="Cambria Math" panose="02040503050406030204" pitchFamily="18" charset="0"/>
              </a:rPr>
              <a:t>2. Thu được các giá trị mong muốn từ các ngoại vi. </a:t>
            </a:r>
          </a:p>
          <a:p>
            <a:pPr algn="just">
              <a:lnSpc>
                <a:spcPct val="150000"/>
              </a:lnSpc>
            </a:pPr>
            <a:r>
              <a:rPr lang="en-US" sz="3200">
                <a:solidFill>
                  <a:schemeClr val="bg1">
                    <a:lumMod val="50000"/>
                  </a:schemeClr>
                </a:solidFill>
                <a:latin typeface="Cambria Math" panose="02040503050406030204" pitchFamily="18" charset="0"/>
              </a:rPr>
              <a:t>3. Chưa thực nghiệm điều khiển trên robot.</a:t>
            </a:r>
          </a:p>
        </p:txBody>
      </p:sp>
      <p:sp>
        <p:nvSpPr>
          <p:cNvPr id="16" name="TextBox 15">
            <a:extLst>
              <a:ext uri="{FF2B5EF4-FFF2-40B4-BE49-F238E27FC236}">
                <a16:creationId xmlns:a16="http://schemas.microsoft.com/office/drawing/2014/main" id="{38B6F7DB-3784-4E67-9FD6-047152F69C87}"/>
              </a:ext>
            </a:extLst>
          </p:cNvPr>
          <p:cNvSpPr txBox="1"/>
          <p:nvPr/>
        </p:nvSpPr>
        <p:spPr>
          <a:xfrm>
            <a:off x="4642077" y="1678707"/>
            <a:ext cx="29078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hướng phát triển</a:t>
            </a:r>
          </a:p>
        </p:txBody>
      </p:sp>
      <p:sp>
        <p:nvSpPr>
          <p:cNvPr id="18" name="TextBox 17">
            <a:extLst>
              <a:ext uri="{FF2B5EF4-FFF2-40B4-BE49-F238E27FC236}">
                <a16:creationId xmlns:a16="http://schemas.microsoft.com/office/drawing/2014/main" id="{390F0A82-5FE5-4EF0-979D-668CF619E43B}"/>
              </a:ext>
            </a:extLst>
          </p:cNvPr>
          <p:cNvSpPr txBox="1"/>
          <p:nvPr/>
        </p:nvSpPr>
        <p:spPr>
          <a:xfrm>
            <a:off x="307805" y="2501649"/>
            <a:ext cx="11576390" cy="2955681"/>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Có thể thiết kế gọn và đẹp hơn nữa.</a:t>
            </a:r>
          </a:p>
          <a:p>
            <a:pPr algn="just">
              <a:lnSpc>
                <a:spcPct val="150000"/>
              </a:lnSpc>
            </a:pPr>
            <a:r>
              <a:rPr lang="en-US" sz="3200">
                <a:solidFill>
                  <a:schemeClr val="bg1">
                    <a:lumMod val="50000"/>
                  </a:schemeClr>
                </a:solidFill>
                <a:latin typeface="Cambria Math" panose="02040503050406030204" pitchFamily="18" charset="0"/>
              </a:rPr>
              <a:t>2. Có thể trang bị thêm cho robot các cảm biến khác, hệ thống quan sát,.. để robot chạy tự động. Tối ưu hóa code điều khiển hoặc bộ vi xử lí, để robot hoạt động nhanh nhạy và linh hoạt hơn.</a:t>
            </a:r>
          </a:p>
        </p:txBody>
      </p:sp>
      <p:sp>
        <p:nvSpPr>
          <p:cNvPr id="19" name="TextBox 18">
            <a:extLst>
              <a:ext uri="{FF2B5EF4-FFF2-40B4-BE49-F238E27FC236}">
                <a16:creationId xmlns:a16="http://schemas.microsoft.com/office/drawing/2014/main" id="{95B261AD-727B-41C9-9B26-93EB1F8CD8F1}"/>
              </a:ext>
            </a:extLst>
          </p:cNvPr>
          <p:cNvSpPr txBox="1"/>
          <p:nvPr/>
        </p:nvSpPr>
        <p:spPr>
          <a:xfrm>
            <a:off x="838200" y="-2133600"/>
            <a:ext cx="10896600" cy="1015663"/>
          </a:xfrm>
          <a:prstGeom prst="rect">
            <a:avLst/>
          </a:prstGeom>
          <a:noFill/>
        </p:spPr>
        <p:txBody>
          <a:bodyPr wrap="square" lIns="0" tIns="0" rIns="0" bIns="0" rtlCol="0">
            <a:spAutoFit/>
          </a:bodyPr>
          <a:lstStyle/>
          <a:p>
            <a:pPr algn="l"/>
            <a:r>
              <a:rPr lang="en-US" sz="6600">
                <a:solidFill>
                  <a:srgbClr val="79B835"/>
                </a:solidFill>
                <a:latin typeface="#9Slide05 SVNLobster" panose="02040603050506020204" pitchFamily="18" charset="0"/>
              </a:rPr>
              <a:t>Cảm ơn thầy và  các bạn đã lắng nghe.</a:t>
            </a:r>
          </a:p>
        </p:txBody>
      </p:sp>
    </p:spTree>
    <p:extLst>
      <p:ext uri="{BB962C8B-B14F-4D97-AF65-F5344CB8AC3E}">
        <p14:creationId xmlns:p14="http://schemas.microsoft.com/office/powerpoint/2010/main" val="413430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E71F7162-B225-4067-B2F5-A007AF9180B4}"/>
              </a:ext>
            </a:extLst>
          </p:cNvPr>
          <p:cNvSpPr/>
          <p:nvPr/>
        </p:nvSpPr>
        <p:spPr>
          <a:xfrm>
            <a:off x="12883923" y="500742"/>
            <a:ext cx="5410200" cy="970576"/>
          </a:xfrm>
          <a:prstGeom prst="roundRect">
            <a:avLst>
              <a:gd name="adj" fmla="val 50000"/>
            </a:avLst>
          </a:prstGeom>
          <a:solidFill>
            <a:schemeClr val="bg1"/>
          </a:solidFill>
          <a:ln w="57150">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FEC21CF-D8A3-41FD-B5B3-44D79AA22508}"/>
              </a:ext>
            </a:extLst>
          </p:cNvPr>
          <p:cNvSpPr/>
          <p:nvPr/>
        </p:nvSpPr>
        <p:spPr>
          <a:xfrm>
            <a:off x="12971075" y="627693"/>
            <a:ext cx="713888" cy="713888"/>
          </a:xfrm>
          <a:prstGeom prst="ellipse">
            <a:avLst/>
          </a:prstGeom>
          <a:solidFill>
            <a:schemeClr val="accent3">
              <a:lumMod val="75000"/>
            </a:schemeClr>
          </a:solidFill>
          <a:ln>
            <a:solidFill>
              <a:srgbClr val="79B8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8C48983-1AED-48C5-AC02-94CCB7C193D6}"/>
              </a:ext>
            </a:extLst>
          </p:cNvPr>
          <p:cNvSpPr/>
          <p:nvPr/>
        </p:nvSpPr>
        <p:spPr>
          <a:xfrm>
            <a:off x="13035110" y="691728"/>
            <a:ext cx="585817" cy="585817"/>
          </a:xfrm>
          <a:prstGeom prst="ellipse">
            <a:avLst/>
          </a:prstGeom>
          <a:solidFill>
            <a:schemeClr val="bg1"/>
          </a:solidFill>
          <a:ln>
            <a:solidFill>
              <a:srgbClr val="79B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79B835"/>
                </a:solidFill>
                <a:latin typeface="#9Slide02 Tieu de rat dai 01" panose="02000000000000000000" pitchFamily="2" charset="0"/>
                <a:ea typeface="#9Slide02 Tieu de rat dai 01" panose="02000000000000000000" pitchFamily="2" charset="0"/>
              </a:rPr>
              <a:t>4</a:t>
            </a:r>
          </a:p>
        </p:txBody>
      </p:sp>
      <p:sp>
        <p:nvSpPr>
          <p:cNvPr id="70" name="TextBox 69">
            <a:extLst>
              <a:ext uri="{FF2B5EF4-FFF2-40B4-BE49-F238E27FC236}">
                <a16:creationId xmlns:a16="http://schemas.microsoft.com/office/drawing/2014/main" id="{F96A42B3-5E10-4ED1-BADC-DCE1ACCFD27F}"/>
              </a:ext>
            </a:extLst>
          </p:cNvPr>
          <p:cNvSpPr txBox="1"/>
          <p:nvPr/>
        </p:nvSpPr>
        <p:spPr>
          <a:xfrm>
            <a:off x="13786832" y="770587"/>
            <a:ext cx="4249561"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KẾT QUẢ KẾT LUẬN VÀ HƯỚNG PHÁT TRIỂN</a:t>
            </a:r>
          </a:p>
        </p:txBody>
      </p:sp>
      <p:sp>
        <p:nvSpPr>
          <p:cNvPr id="16" name="TextBox 15">
            <a:extLst>
              <a:ext uri="{FF2B5EF4-FFF2-40B4-BE49-F238E27FC236}">
                <a16:creationId xmlns:a16="http://schemas.microsoft.com/office/drawing/2014/main" id="{38B6F7DB-3784-4E67-9FD6-047152F69C87}"/>
              </a:ext>
            </a:extLst>
          </p:cNvPr>
          <p:cNvSpPr txBox="1"/>
          <p:nvPr/>
        </p:nvSpPr>
        <p:spPr>
          <a:xfrm>
            <a:off x="16840200" y="1678707"/>
            <a:ext cx="29078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hướng phát triển</a:t>
            </a:r>
          </a:p>
        </p:txBody>
      </p:sp>
      <p:sp>
        <p:nvSpPr>
          <p:cNvPr id="18" name="TextBox 17">
            <a:extLst>
              <a:ext uri="{FF2B5EF4-FFF2-40B4-BE49-F238E27FC236}">
                <a16:creationId xmlns:a16="http://schemas.microsoft.com/office/drawing/2014/main" id="{390F0A82-5FE5-4EF0-979D-668CF619E43B}"/>
              </a:ext>
            </a:extLst>
          </p:cNvPr>
          <p:cNvSpPr txBox="1"/>
          <p:nvPr/>
        </p:nvSpPr>
        <p:spPr>
          <a:xfrm>
            <a:off x="12505928" y="2501649"/>
            <a:ext cx="11576390" cy="2955681"/>
          </a:xfrm>
          <a:prstGeom prst="rect">
            <a:avLst/>
          </a:prstGeom>
          <a:noFill/>
        </p:spPr>
        <p:txBody>
          <a:bodyPr wrap="square">
            <a:spAutoFit/>
          </a:bodyPr>
          <a:lstStyle/>
          <a:p>
            <a:pPr algn="just">
              <a:lnSpc>
                <a:spcPct val="150000"/>
              </a:lnSpc>
            </a:pPr>
            <a:r>
              <a:rPr lang="en-US" sz="3200">
                <a:solidFill>
                  <a:schemeClr val="bg1">
                    <a:lumMod val="50000"/>
                  </a:schemeClr>
                </a:solidFill>
                <a:latin typeface="Cambria Math" panose="02040503050406030204" pitchFamily="18" charset="0"/>
              </a:rPr>
              <a:t>1. Có thể thiết kế gọn và đẹp hơn nữa.</a:t>
            </a:r>
          </a:p>
          <a:p>
            <a:pPr algn="just">
              <a:lnSpc>
                <a:spcPct val="150000"/>
              </a:lnSpc>
            </a:pPr>
            <a:r>
              <a:rPr lang="en-US" sz="3200">
                <a:solidFill>
                  <a:schemeClr val="bg1">
                    <a:lumMod val="50000"/>
                  </a:schemeClr>
                </a:solidFill>
                <a:latin typeface="Cambria Math" panose="02040503050406030204" pitchFamily="18" charset="0"/>
              </a:rPr>
              <a:t>2. Có thể trang bị thêm cho robot các cảm biến khác, hệ thống quan sát,.. để robot chạy tự động. Tối ưu hóa code điều khiển hoặc bộ vi xử lí, để robot hoạt động nhanh nhạy và linh hoạt hơn.</a:t>
            </a:r>
          </a:p>
        </p:txBody>
      </p:sp>
      <p:sp>
        <p:nvSpPr>
          <p:cNvPr id="5" name="TextBox 4">
            <a:extLst>
              <a:ext uri="{FF2B5EF4-FFF2-40B4-BE49-F238E27FC236}">
                <a16:creationId xmlns:a16="http://schemas.microsoft.com/office/drawing/2014/main" id="{63322349-9CFF-45B9-8E75-5CC6E74D9B6A}"/>
              </a:ext>
            </a:extLst>
          </p:cNvPr>
          <p:cNvSpPr txBox="1"/>
          <p:nvPr/>
        </p:nvSpPr>
        <p:spPr>
          <a:xfrm>
            <a:off x="838200" y="2501649"/>
            <a:ext cx="10896600" cy="1015663"/>
          </a:xfrm>
          <a:prstGeom prst="rect">
            <a:avLst/>
          </a:prstGeom>
          <a:noFill/>
        </p:spPr>
        <p:txBody>
          <a:bodyPr wrap="square" lIns="0" tIns="0" rIns="0" bIns="0" rtlCol="0">
            <a:spAutoFit/>
          </a:bodyPr>
          <a:lstStyle/>
          <a:p>
            <a:pPr algn="ctr"/>
            <a:r>
              <a:rPr lang="en-US" sz="6600">
                <a:solidFill>
                  <a:srgbClr val="79B835"/>
                </a:solidFill>
                <a:latin typeface="#9Slide05 SVNLobster" panose="02040603050506020204" pitchFamily="18" charset="0"/>
              </a:rPr>
              <a:t>Cảm ơn thầy và các bạn đã lắng nghe.</a:t>
            </a:r>
          </a:p>
        </p:txBody>
      </p:sp>
    </p:spTree>
    <p:extLst>
      <p:ext uri="{BB962C8B-B14F-4D97-AF65-F5344CB8AC3E}">
        <p14:creationId xmlns:p14="http://schemas.microsoft.com/office/powerpoint/2010/main" val="47241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MiR 100 AMR - FAST Technologies">
            <a:extLst>
              <a:ext uri="{FF2B5EF4-FFF2-40B4-BE49-F238E27FC236}">
                <a16:creationId xmlns:a16="http://schemas.microsoft.com/office/drawing/2014/main" id="{56278A15-A689-4103-BB9E-C2E1F2D5A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0" y="2630913"/>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40" name="TextBox 139">
            <a:extLst>
              <a:ext uri="{FF2B5EF4-FFF2-40B4-BE49-F238E27FC236}">
                <a16:creationId xmlns:a16="http://schemas.microsoft.com/office/drawing/2014/main" id="{C44971EA-650C-4D9C-AF57-B181C1CABDEE}"/>
              </a:ext>
            </a:extLst>
          </p:cNvPr>
          <p:cNvSpPr txBox="1"/>
          <p:nvPr/>
        </p:nvSpPr>
        <p:spPr>
          <a:xfrm>
            <a:off x="6096000" y="1765698"/>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8" name="TextBox 7">
            <a:extLst>
              <a:ext uri="{FF2B5EF4-FFF2-40B4-BE49-F238E27FC236}">
                <a16:creationId xmlns:a16="http://schemas.microsoft.com/office/drawing/2014/main" id="{37BAEA20-321D-41BC-BB14-9A433158832C}"/>
              </a:ext>
            </a:extLst>
          </p:cNvPr>
          <p:cNvSpPr txBox="1"/>
          <p:nvPr/>
        </p:nvSpPr>
        <p:spPr>
          <a:xfrm>
            <a:off x="4392813" y="1763782"/>
            <a:ext cx="153728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ỨNG DỤNG</a:t>
            </a:r>
          </a:p>
        </p:txBody>
      </p:sp>
      <p:sp>
        <p:nvSpPr>
          <p:cNvPr id="9" name="Rectangle 8">
            <a:extLst>
              <a:ext uri="{FF2B5EF4-FFF2-40B4-BE49-F238E27FC236}">
                <a16:creationId xmlns:a16="http://schemas.microsoft.com/office/drawing/2014/main" id="{10AF24C1-B16A-4520-A5E5-706A1BA5F88B}"/>
              </a:ext>
            </a:extLst>
          </p:cNvPr>
          <p:cNvSpPr>
            <a:spLocks noChangeAspect="1"/>
          </p:cNvSpPr>
          <p:nvPr/>
        </p:nvSpPr>
        <p:spPr>
          <a:xfrm>
            <a:off x="1066800" y="2854227"/>
            <a:ext cx="2389925" cy="2057400"/>
          </a:xfrm>
          <a:prstGeom prst="rect">
            <a:avLst/>
          </a:prstGeom>
          <a:blipFill dpi="0" rotWithShape="0">
            <a:blip r:embed="rId4">
              <a:alphaModFix/>
              <a:extLst>
                <a:ext uri="{28A0092B-C50C-407E-A947-70E740481C1C}">
                  <a14:useLocalDpi xmlns:a14="http://schemas.microsoft.com/office/drawing/2010/main" val="0"/>
                </a:ext>
              </a:extLst>
            </a:blip>
            <a:srcRect/>
            <a:stretch>
              <a:fillRect l="-14682" r="-14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74166F-5FDF-4C75-9850-6F52989C6602}"/>
              </a:ext>
            </a:extLst>
          </p:cNvPr>
          <p:cNvSpPr>
            <a:spLocks noChangeAspect="1"/>
          </p:cNvSpPr>
          <p:nvPr/>
        </p:nvSpPr>
        <p:spPr>
          <a:xfrm>
            <a:off x="3744861" y="2854227"/>
            <a:ext cx="2389925" cy="2057400"/>
          </a:xfrm>
          <a:prstGeom prst="rect">
            <a:avLst/>
          </a:prstGeom>
          <a:blipFill dpi="0" rotWithShape="0">
            <a:blip r:embed="rId5">
              <a:alphaModFix/>
              <a:extLst>
                <a:ext uri="{28A0092B-C50C-407E-A947-70E740481C1C}">
                  <a14:useLocalDpi xmlns:a14="http://schemas.microsoft.com/office/drawing/2010/main" val="0"/>
                </a:ext>
              </a:extLst>
            </a:blip>
            <a:srcRect/>
            <a:stretch>
              <a:fillRect t="-7327" b="-73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E553C9E-C919-4C05-AE95-CCC569E35806}"/>
              </a:ext>
            </a:extLst>
          </p:cNvPr>
          <p:cNvSpPr>
            <a:spLocks noChangeAspect="1"/>
          </p:cNvSpPr>
          <p:nvPr/>
        </p:nvSpPr>
        <p:spPr>
          <a:xfrm>
            <a:off x="6452064" y="2854227"/>
            <a:ext cx="2389925" cy="2057400"/>
          </a:xfrm>
          <a:prstGeom prst="rect">
            <a:avLst/>
          </a:prstGeom>
          <a:blipFill dpi="0" rotWithShape="0">
            <a:blip r:embed="rId6">
              <a:alphaModFix/>
              <a:extLst>
                <a:ext uri="{28A0092B-C50C-407E-A947-70E740481C1C}">
                  <a14:useLocalDpi xmlns:a14="http://schemas.microsoft.com/office/drawing/2010/main" val="0"/>
                </a:ext>
              </a:extLst>
            </a:blip>
            <a:srcRect/>
            <a:stretch>
              <a:fillRect l="-7391" r="-73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B06E8D0-10DC-4384-B4F6-2B1197EA8FF3}"/>
              </a:ext>
            </a:extLst>
          </p:cNvPr>
          <p:cNvSpPr>
            <a:spLocks noChangeAspect="1"/>
          </p:cNvSpPr>
          <p:nvPr>
            <p:custDataLst>
              <p:tags r:id="rId1"/>
            </p:custDataLst>
          </p:nvPr>
        </p:nvSpPr>
        <p:spPr>
          <a:xfrm>
            <a:off x="9135540" y="2854227"/>
            <a:ext cx="2389925" cy="2057400"/>
          </a:xfrm>
          <a:prstGeom prst="rect">
            <a:avLst/>
          </a:prstGeom>
          <a:blipFill dpi="0" rotWithShape="0">
            <a:blip r:embed="rId7">
              <a:alphaModFix/>
              <a:extLst>
                <a:ext uri="{28A0092B-C50C-407E-A947-70E740481C1C}">
                  <a14:useLocalDpi xmlns:a14="http://schemas.microsoft.com/office/drawing/2010/main" val="0"/>
                </a:ext>
              </a:extLst>
            </a:blip>
            <a:srcRect/>
            <a:stretch>
              <a:fillRect t="-5290" b="-5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E7589DF-6977-4E03-BB74-C4B435D0D3A4}"/>
              </a:ext>
            </a:extLst>
          </p:cNvPr>
          <p:cNvSpPr txBox="1"/>
          <p:nvPr/>
        </p:nvSpPr>
        <p:spPr>
          <a:xfrm>
            <a:off x="1066800" y="7644122"/>
            <a:ext cx="3298980"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Tính linh hoạt cao</a:t>
            </a:r>
          </a:p>
        </p:txBody>
      </p:sp>
      <p:sp>
        <p:nvSpPr>
          <p:cNvPr id="46" name="TextBox 45">
            <a:extLst>
              <a:ext uri="{FF2B5EF4-FFF2-40B4-BE49-F238E27FC236}">
                <a16:creationId xmlns:a16="http://schemas.microsoft.com/office/drawing/2014/main" id="{0A30309B-6366-4D00-B747-E96B2003C47D}"/>
              </a:ext>
            </a:extLst>
          </p:cNvPr>
          <p:cNvSpPr txBox="1"/>
          <p:nvPr/>
        </p:nvSpPr>
        <p:spPr>
          <a:xfrm>
            <a:off x="1066800" y="8203561"/>
            <a:ext cx="2334617"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Biết định vị</a:t>
            </a:r>
          </a:p>
        </p:txBody>
      </p:sp>
      <p:sp>
        <p:nvSpPr>
          <p:cNvPr id="47" name="TextBox 46">
            <a:extLst>
              <a:ext uri="{FF2B5EF4-FFF2-40B4-BE49-F238E27FC236}">
                <a16:creationId xmlns:a16="http://schemas.microsoft.com/office/drawing/2014/main" id="{8B52F61D-3F93-43C7-9AA4-EAECF84F6E6D}"/>
              </a:ext>
            </a:extLst>
          </p:cNvPr>
          <p:cNvSpPr txBox="1"/>
          <p:nvPr/>
        </p:nvSpPr>
        <p:spPr>
          <a:xfrm>
            <a:off x="1066800" y="9322438"/>
            <a:ext cx="1763303"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4. Tự động</a:t>
            </a:r>
          </a:p>
        </p:txBody>
      </p:sp>
      <p:sp>
        <p:nvSpPr>
          <p:cNvPr id="48" name="TextBox 47">
            <a:extLst>
              <a:ext uri="{FF2B5EF4-FFF2-40B4-BE49-F238E27FC236}">
                <a16:creationId xmlns:a16="http://schemas.microsoft.com/office/drawing/2014/main" id="{6C10E6F5-C5C2-42E7-A4EE-4D84493BB99F}"/>
              </a:ext>
            </a:extLst>
          </p:cNvPr>
          <p:cNvSpPr txBox="1"/>
          <p:nvPr/>
        </p:nvSpPr>
        <p:spPr>
          <a:xfrm>
            <a:off x="1066800" y="8763000"/>
            <a:ext cx="3361498" cy="492443"/>
          </a:xfrm>
          <a:prstGeom prst="rect">
            <a:avLst/>
          </a:prstGeom>
          <a:noFill/>
        </p:spPr>
        <p:txBody>
          <a:bodyPr wrap="square" lIns="0" tIns="0" rIns="0" bIns="0" rtlCol="0">
            <a:spAutoFit/>
          </a:bodyPr>
          <a:lstStyle/>
          <a:p>
            <a:pPr algn="l"/>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Thu thập thông tin</a:t>
            </a:r>
          </a:p>
        </p:txBody>
      </p:sp>
      <p:sp>
        <p:nvSpPr>
          <p:cNvPr id="52" name="TextBox 51">
            <a:extLst>
              <a:ext uri="{FF2B5EF4-FFF2-40B4-BE49-F238E27FC236}">
                <a16:creationId xmlns:a16="http://schemas.microsoft.com/office/drawing/2014/main" id="{1135E93A-D69F-4B47-9B72-BB2EE189AECF}"/>
              </a:ext>
            </a:extLst>
          </p:cNvPr>
          <p:cNvSpPr txBox="1"/>
          <p:nvPr/>
        </p:nvSpPr>
        <p:spPr>
          <a:xfrm>
            <a:off x="-7365296" y="1763782"/>
            <a:ext cx="292067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LÝ DO CHỌN ĐỀ TÀI </a:t>
            </a:r>
          </a:p>
        </p:txBody>
      </p:sp>
      <p:sp>
        <p:nvSpPr>
          <p:cNvPr id="53" name="TextBox 52">
            <a:extLst>
              <a:ext uri="{FF2B5EF4-FFF2-40B4-BE49-F238E27FC236}">
                <a16:creationId xmlns:a16="http://schemas.microsoft.com/office/drawing/2014/main" id="{3D2ECB6A-BD67-4AF1-B6B8-D690DCB03F64}"/>
              </a:ext>
            </a:extLst>
          </p:cNvPr>
          <p:cNvSpPr txBox="1"/>
          <p:nvPr/>
        </p:nvSpPr>
        <p:spPr>
          <a:xfrm>
            <a:off x="-11430000" y="2767107"/>
            <a:ext cx="10808155" cy="984885"/>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Là giải pháp thông minh của nhiều doanh nghiệp để ứng dụng trong thời kì dịch bệnh</a:t>
            </a:r>
          </a:p>
        </p:txBody>
      </p:sp>
      <p:sp>
        <p:nvSpPr>
          <p:cNvPr id="54" name="TextBox 53">
            <a:extLst>
              <a:ext uri="{FF2B5EF4-FFF2-40B4-BE49-F238E27FC236}">
                <a16:creationId xmlns:a16="http://schemas.microsoft.com/office/drawing/2014/main" id="{9CB561B3-F2D4-4804-9291-AF03995B1716}"/>
              </a:ext>
            </a:extLst>
          </p:cNvPr>
          <p:cNvSpPr txBox="1"/>
          <p:nvPr/>
        </p:nvSpPr>
        <p:spPr>
          <a:xfrm>
            <a:off x="-11430000" y="3973522"/>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Giảm thiểu tai nạn nhân công</a:t>
            </a:r>
          </a:p>
        </p:txBody>
      </p:sp>
      <p:sp>
        <p:nvSpPr>
          <p:cNvPr id="55" name="TextBox 54">
            <a:extLst>
              <a:ext uri="{FF2B5EF4-FFF2-40B4-BE49-F238E27FC236}">
                <a16:creationId xmlns:a16="http://schemas.microsoft.com/office/drawing/2014/main" id="{68C651DB-23B1-438F-828A-32922ED66A11}"/>
              </a:ext>
            </a:extLst>
          </p:cNvPr>
          <p:cNvSpPr txBox="1"/>
          <p:nvPr/>
        </p:nvSpPr>
        <p:spPr>
          <a:xfrm>
            <a:off x="-11454996" y="4687495"/>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Gia tăng sản xuất nâng cao hiệu quả </a:t>
            </a:r>
          </a:p>
        </p:txBody>
      </p:sp>
    </p:spTree>
    <p:extLst>
      <p:ext uri="{BB962C8B-B14F-4D97-AF65-F5344CB8AC3E}">
        <p14:creationId xmlns:p14="http://schemas.microsoft.com/office/powerpoint/2010/main" val="331417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40" name="TextBox 139">
            <a:extLst>
              <a:ext uri="{FF2B5EF4-FFF2-40B4-BE49-F238E27FC236}">
                <a16:creationId xmlns:a16="http://schemas.microsoft.com/office/drawing/2014/main" id="{C44971EA-650C-4D9C-AF57-B181C1CABDEE}"/>
              </a:ext>
            </a:extLst>
          </p:cNvPr>
          <p:cNvSpPr txBox="1"/>
          <p:nvPr/>
        </p:nvSpPr>
        <p:spPr>
          <a:xfrm>
            <a:off x="15392400" y="1765698"/>
            <a:ext cx="2286000" cy="615553"/>
          </a:xfrm>
          <a:prstGeom prst="rect">
            <a:avLst/>
          </a:prstGeom>
          <a:noFill/>
        </p:spPr>
        <p:txBody>
          <a:bodyPr wrap="squar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MOBILE ROBOT </a:t>
            </a:r>
          </a:p>
        </p:txBody>
      </p:sp>
      <p:sp>
        <p:nvSpPr>
          <p:cNvPr id="8" name="TextBox 7">
            <a:extLst>
              <a:ext uri="{FF2B5EF4-FFF2-40B4-BE49-F238E27FC236}">
                <a16:creationId xmlns:a16="http://schemas.microsoft.com/office/drawing/2014/main" id="{37BAEA20-321D-41BC-BB14-9A433158832C}"/>
              </a:ext>
            </a:extLst>
          </p:cNvPr>
          <p:cNvSpPr txBox="1"/>
          <p:nvPr/>
        </p:nvSpPr>
        <p:spPr>
          <a:xfrm>
            <a:off x="13689213" y="1763782"/>
            <a:ext cx="153728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ỨNG DỤNG</a:t>
            </a:r>
          </a:p>
        </p:txBody>
      </p:sp>
      <p:sp>
        <p:nvSpPr>
          <p:cNvPr id="9" name="Rectangle 8">
            <a:extLst>
              <a:ext uri="{FF2B5EF4-FFF2-40B4-BE49-F238E27FC236}">
                <a16:creationId xmlns:a16="http://schemas.microsoft.com/office/drawing/2014/main" id="{10AF24C1-B16A-4520-A5E5-706A1BA5F88B}"/>
              </a:ext>
            </a:extLst>
          </p:cNvPr>
          <p:cNvSpPr>
            <a:spLocks noChangeAspect="1"/>
          </p:cNvSpPr>
          <p:nvPr/>
        </p:nvSpPr>
        <p:spPr>
          <a:xfrm>
            <a:off x="1066800" y="7772400"/>
            <a:ext cx="2389925" cy="2057400"/>
          </a:xfrm>
          <a:prstGeom prst="rect">
            <a:avLst/>
          </a:prstGeom>
          <a:blipFill dpi="0" rotWithShape="0">
            <a:blip r:embed="rId3">
              <a:alphaModFix/>
              <a:extLst>
                <a:ext uri="{28A0092B-C50C-407E-A947-70E740481C1C}">
                  <a14:useLocalDpi xmlns:a14="http://schemas.microsoft.com/office/drawing/2010/main" val="0"/>
                </a:ext>
              </a:extLst>
            </a:blip>
            <a:srcRect/>
            <a:stretch>
              <a:fillRect l="-14682" r="-14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74166F-5FDF-4C75-9850-6F52989C6602}"/>
              </a:ext>
            </a:extLst>
          </p:cNvPr>
          <p:cNvSpPr>
            <a:spLocks noChangeAspect="1"/>
          </p:cNvSpPr>
          <p:nvPr/>
        </p:nvSpPr>
        <p:spPr>
          <a:xfrm>
            <a:off x="3744861" y="7772400"/>
            <a:ext cx="2389925" cy="2057400"/>
          </a:xfrm>
          <a:prstGeom prst="rect">
            <a:avLst/>
          </a:prstGeom>
          <a:blipFill dpi="0" rotWithShape="0">
            <a:blip r:embed="rId4">
              <a:alphaModFix/>
              <a:extLst>
                <a:ext uri="{28A0092B-C50C-407E-A947-70E740481C1C}">
                  <a14:useLocalDpi xmlns:a14="http://schemas.microsoft.com/office/drawing/2010/main" val="0"/>
                </a:ext>
              </a:extLst>
            </a:blip>
            <a:srcRect/>
            <a:stretch>
              <a:fillRect t="-7327" b="-73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E553C9E-C919-4C05-AE95-CCC569E35806}"/>
              </a:ext>
            </a:extLst>
          </p:cNvPr>
          <p:cNvSpPr>
            <a:spLocks noChangeAspect="1"/>
          </p:cNvSpPr>
          <p:nvPr/>
        </p:nvSpPr>
        <p:spPr>
          <a:xfrm>
            <a:off x="6452064" y="7772400"/>
            <a:ext cx="2389925" cy="2057400"/>
          </a:xfrm>
          <a:prstGeom prst="rect">
            <a:avLst/>
          </a:prstGeom>
          <a:blipFill dpi="0" rotWithShape="0">
            <a:blip r:embed="rId5">
              <a:alphaModFix/>
              <a:extLst>
                <a:ext uri="{28A0092B-C50C-407E-A947-70E740481C1C}">
                  <a14:useLocalDpi xmlns:a14="http://schemas.microsoft.com/office/drawing/2010/main" val="0"/>
                </a:ext>
              </a:extLst>
            </a:blip>
            <a:srcRect/>
            <a:stretch>
              <a:fillRect l="-7391" r="-73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B06E8D0-10DC-4384-B4F6-2B1197EA8FF3}"/>
              </a:ext>
            </a:extLst>
          </p:cNvPr>
          <p:cNvSpPr>
            <a:spLocks noChangeAspect="1"/>
          </p:cNvSpPr>
          <p:nvPr>
            <p:custDataLst>
              <p:tags r:id="rId1"/>
            </p:custDataLst>
          </p:nvPr>
        </p:nvSpPr>
        <p:spPr>
          <a:xfrm>
            <a:off x="9135540" y="7772400"/>
            <a:ext cx="2389925" cy="2057400"/>
          </a:xfrm>
          <a:prstGeom prst="rect">
            <a:avLst/>
          </a:prstGeom>
          <a:blipFill dpi="0" rotWithShape="0">
            <a:blip r:embed="rId6">
              <a:alphaModFix/>
              <a:extLst>
                <a:ext uri="{28A0092B-C50C-407E-A947-70E740481C1C}">
                  <a14:useLocalDpi xmlns:a14="http://schemas.microsoft.com/office/drawing/2010/main" val="0"/>
                </a:ext>
              </a:extLst>
            </a:blip>
            <a:srcRect/>
            <a:stretch>
              <a:fillRect t="-5290" b="-5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D761273-B62D-486B-9FB2-C9B8F2B1E11D}"/>
              </a:ext>
            </a:extLst>
          </p:cNvPr>
          <p:cNvSpPr txBox="1"/>
          <p:nvPr/>
        </p:nvSpPr>
        <p:spPr>
          <a:xfrm>
            <a:off x="4635665" y="1763782"/>
            <a:ext cx="292067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LÝ DO CHỌN ĐỀ TÀI </a:t>
            </a:r>
          </a:p>
        </p:txBody>
      </p:sp>
      <p:sp>
        <p:nvSpPr>
          <p:cNvPr id="19" name="TextBox 18">
            <a:extLst>
              <a:ext uri="{FF2B5EF4-FFF2-40B4-BE49-F238E27FC236}">
                <a16:creationId xmlns:a16="http://schemas.microsoft.com/office/drawing/2014/main" id="{11604D1A-B7FC-426D-A38C-4A218494508E}"/>
              </a:ext>
            </a:extLst>
          </p:cNvPr>
          <p:cNvSpPr txBox="1"/>
          <p:nvPr/>
        </p:nvSpPr>
        <p:spPr>
          <a:xfrm>
            <a:off x="570961" y="2767107"/>
            <a:ext cx="10808155" cy="984885"/>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Là giải pháp thông minh của nhiều doanh nghiệp để ứng dụng trong thời kì tự động hóa, hiện đại hóa</a:t>
            </a:r>
          </a:p>
        </p:txBody>
      </p:sp>
      <p:sp>
        <p:nvSpPr>
          <p:cNvPr id="20" name="TextBox 19">
            <a:extLst>
              <a:ext uri="{FF2B5EF4-FFF2-40B4-BE49-F238E27FC236}">
                <a16:creationId xmlns:a16="http://schemas.microsoft.com/office/drawing/2014/main" id="{F23E2B87-A9F0-45CE-8480-425B0DE2DEF4}"/>
              </a:ext>
            </a:extLst>
          </p:cNvPr>
          <p:cNvSpPr txBox="1"/>
          <p:nvPr/>
        </p:nvSpPr>
        <p:spPr>
          <a:xfrm>
            <a:off x="570961" y="3973522"/>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Giảm thiểu tai nạn nhân công</a:t>
            </a:r>
          </a:p>
        </p:txBody>
      </p:sp>
      <p:sp>
        <p:nvSpPr>
          <p:cNvPr id="21" name="TextBox 20">
            <a:extLst>
              <a:ext uri="{FF2B5EF4-FFF2-40B4-BE49-F238E27FC236}">
                <a16:creationId xmlns:a16="http://schemas.microsoft.com/office/drawing/2014/main" id="{02EBAF9F-C254-4635-8838-EFECBA9F0933}"/>
              </a:ext>
            </a:extLst>
          </p:cNvPr>
          <p:cNvSpPr txBox="1"/>
          <p:nvPr/>
        </p:nvSpPr>
        <p:spPr>
          <a:xfrm>
            <a:off x="545965" y="4687495"/>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Gia tăng sản xuất nâng cao hiệu quả </a:t>
            </a:r>
          </a:p>
        </p:txBody>
      </p:sp>
      <p:sp>
        <p:nvSpPr>
          <p:cNvPr id="22" name="TextBox 21">
            <a:extLst>
              <a:ext uri="{FF2B5EF4-FFF2-40B4-BE49-F238E27FC236}">
                <a16:creationId xmlns:a16="http://schemas.microsoft.com/office/drawing/2014/main" id="{46BA17ED-F4D7-4902-BAE2-947752018ACB}"/>
              </a:ext>
            </a:extLst>
          </p:cNvPr>
          <p:cNvSpPr txBox="1"/>
          <p:nvPr/>
        </p:nvSpPr>
        <p:spPr>
          <a:xfrm>
            <a:off x="-6591517" y="1763782"/>
            <a:ext cx="3252493"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mục tiêu của ĐỀ TÀI </a:t>
            </a:r>
          </a:p>
        </p:txBody>
      </p:sp>
      <p:sp>
        <p:nvSpPr>
          <p:cNvPr id="23" name="TextBox 22">
            <a:extLst>
              <a:ext uri="{FF2B5EF4-FFF2-40B4-BE49-F238E27FC236}">
                <a16:creationId xmlns:a16="http://schemas.microsoft.com/office/drawing/2014/main" id="{133E2880-EDB2-421D-B004-4445F814B36F}"/>
              </a:ext>
            </a:extLst>
          </p:cNvPr>
          <p:cNvSpPr txBox="1"/>
          <p:nvPr/>
        </p:nvSpPr>
        <p:spPr>
          <a:xfrm>
            <a:off x="-10390194" y="2514411"/>
            <a:ext cx="9945313" cy="1569660"/>
          </a:xfrm>
          <a:prstGeom prst="rect">
            <a:avLst/>
          </a:prstGeom>
          <a:noFill/>
        </p:spPr>
        <p:txBody>
          <a:bodyPr wrap="square">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Nghiên cứu, thiết kế Mobile Robot có ngoại hình gần gũi phú hợp với các ứng dụng của doanh nghiệp, dễ dàng tương tác.</a:t>
            </a:r>
          </a:p>
        </p:txBody>
      </p:sp>
      <p:sp>
        <p:nvSpPr>
          <p:cNvPr id="24" name="TextBox 23">
            <a:extLst>
              <a:ext uri="{FF2B5EF4-FFF2-40B4-BE49-F238E27FC236}">
                <a16:creationId xmlns:a16="http://schemas.microsoft.com/office/drawing/2014/main" id="{3A4E2B1B-D4FB-4210-A713-4C0E3B98AFDE}"/>
              </a:ext>
            </a:extLst>
          </p:cNvPr>
          <p:cNvSpPr txBox="1"/>
          <p:nvPr/>
        </p:nvSpPr>
        <p:spPr>
          <a:xfrm>
            <a:off x="-10390194" y="4127134"/>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Xác định được vị trí của Robot trong khu vực hoạt động.</a:t>
            </a:r>
          </a:p>
        </p:txBody>
      </p:sp>
      <p:sp>
        <p:nvSpPr>
          <p:cNvPr id="25" name="TextBox 24">
            <a:extLst>
              <a:ext uri="{FF2B5EF4-FFF2-40B4-BE49-F238E27FC236}">
                <a16:creationId xmlns:a16="http://schemas.microsoft.com/office/drawing/2014/main" id="{38C99049-E58D-4E86-9DEF-49360BD88B91}"/>
              </a:ext>
            </a:extLst>
          </p:cNvPr>
          <p:cNvSpPr txBox="1"/>
          <p:nvPr/>
        </p:nvSpPr>
        <p:spPr>
          <a:xfrm>
            <a:off x="-10390194" y="4919121"/>
            <a:ext cx="7761448"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Phát hiện và dừng lại đẻ tránh các vật cản.</a:t>
            </a:r>
          </a:p>
        </p:txBody>
      </p:sp>
    </p:spTree>
    <p:extLst>
      <p:ext uri="{BB962C8B-B14F-4D97-AF65-F5344CB8AC3E}">
        <p14:creationId xmlns:p14="http://schemas.microsoft.com/office/powerpoint/2010/main" val="118069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8" name="TextBox 17">
            <a:extLst>
              <a:ext uri="{FF2B5EF4-FFF2-40B4-BE49-F238E27FC236}">
                <a16:creationId xmlns:a16="http://schemas.microsoft.com/office/drawing/2014/main" id="{1D761273-B62D-486B-9FB2-C9B8F2B1E11D}"/>
              </a:ext>
            </a:extLst>
          </p:cNvPr>
          <p:cNvSpPr txBox="1"/>
          <p:nvPr/>
        </p:nvSpPr>
        <p:spPr>
          <a:xfrm>
            <a:off x="17449800" y="1763782"/>
            <a:ext cx="2920671"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LÝ DO CHỌN ĐỀ TÀI </a:t>
            </a:r>
          </a:p>
        </p:txBody>
      </p:sp>
      <p:sp>
        <p:nvSpPr>
          <p:cNvPr id="19" name="TextBox 18">
            <a:extLst>
              <a:ext uri="{FF2B5EF4-FFF2-40B4-BE49-F238E27FC236}">
                <a16:creationId xmlns:a16="http://schemas.microsoft.com/office/drawing/2014/main" id="{11604D1A-B7FC-426D-A38C-4A218494508E}"/>
              </a:ext>
            </a:extLst>
          </p:cNvPr>
          <p:cNvSpPr txBox="1"/>
          <p:nvPr/>
        </p:nvSpPr>
        <p:spPr>
          <a:xfrm>
            <a:off x="13385096" y="2767107"/>
            <a:ext cx="10808155" cy="984885"/>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Là giải pháp thông minh của nhiều doanh nghiệp để ứng dụng trong thời kì dịch bệnh</a:t>
            </a:r>
          </a:p>
        </p:txBody>
      </p:sp>
      <p:sp>
        <p:nvSpPr>
          <p:cNvPr id="20" name="TextBox 19">
            <a:extLst>
              <a:ext uri="{FF2B5EF4-FFF2-40B4-BE49-F238E27FC236}">
                <a16:creationId xmlns:a16="http://schemas.microsoft.com/office/drawing/2014/main" id="{F23E2B87-A9F0-45CE-8480-425B0DE2DEF4}"/>
              </a:ext>
            </a:extLst>
          </p:cNvPr>
          <p:cNvSpPr txBox="1"/>
          <p:nvPr/>
        </p:nvSpPr>
        <p:spPr>
          <a:xfrm>
            <a:off x="13385096" y="3973522"/>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Giảm thiểu tai nạn nhân công</a:t>
            </a:r>
          </a:p>
        </p:txBody>
      </p:sp>
      <p:sp>
        <p:nvSpPr>
          <p:cNvPr id="21" name="TextBox 20">
            <a:extLst>
              <a:ext uri="{FF2B5EF4-FFF2-40B4-BE49-F238E27FC236}">
                <a16:creationId xmlns:a16="http://schemas.microsoft.com/office/drawing/2014/main" id="{02EBAF9F-C254-4635-8838-EFECBA9F0933}"/>
              </a:ext>
            </a:extLst>
          </p:cNvPr>
          <p:cNvSpPr txBox="1"/>
          <p:nvPr/>
        </p:nvSpPr>
        <p:spPr>
          <a:xfrm>
            <a:off x="13360100" y="4687495"/>
            <a:ext cx="10808155" cy="492443"/>
          </a:xfrm>
          <a:prstGeom prst="rect">
            <a:avLst/>
          </a:prstGeom>
          <a:noFill/>
        </p:spPr>
        <p:txBody>
          <a:bodyPr wrap="square" lIns="0" tIns="0" rIns="0" bIns="0" rtlCol="0">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Gia tăng sản xuất nâng cao hiệu quả </a:t>
            </a:r>
          </a:p>
        </p:txBody>
      </p:sp>
      <p:sp>
        <p:nvSpPr>
          <p:cNvPr id="16" name="TextBox 15">
            <a:extLst>
              <a:ext uri="{FF2B5EF4-FFF2-40B4-BE49-F238E27FC236}">
                <a16:creationId xmlns:a16="http://schemas.microsoft.com/office/drawing/2014/main" id="{F9AA6FE7-9223-4AD4-8394-9F4DE2F44649}"/>
              </a:ext>
            </a:extLst>
          </p:cNvPr>
          <p:cNvSpPr txBox="1"/>
          <p:nvPr/>
        </p:nvSpPr>
        <p:spPr>
          <a:xfrm>
            <a:off x="4635664" y="1763782"/>
            <a:ext cx="3252493"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mục tiêu của ĐỀ TÀI </a:t>
            </a:r>
          </a:p>
        </p:txBody>
      </p:sp>
      <p:sp>
        <p:nvSpPr>
          <p:cNvPr id="22" name="TextBox 21">
            <a:extLst>
              <a:ext uri="{FF2B5EF4-FFF2-40B4-BE49-F238E27FC236}">
                <a16:creationId xmlns:a16="http://schemas.microsoft.com/office/drawing/2014/main" id="{AFA1FBC9-E6CB-4244-9278-EC66997E22F4}"/>
              </a:ext>
            </a:extLst>
          </p:cNvPr>
          <p:cNvSpPr txBox="1"/>
          <p:nvPr/>
        </p:nvSpPr>
        <p:spPr>
          <a:xfrm>
            <a:off x="836987" y="2707040"/>
            <a:ext cx="9945313" cy="1077218"/>
          </a:xfrm>
          <a:prstGeom prst="rect">
            <a:avLst/>
          </a:prstGeom>
          <a:noFill/>
        </p:spPr>
        <p:txBody>
          <a:bodyPr wrap="square">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Nghiên cứu, thiết kế Mobile Robot có ngoại hình gần gũi phú hợp với người dùng, dễ dàng tương tác.</a:t>
            </a:r>
          </a:p>
        </p:txBody>
      </p:sp>
      <p:sp>
        <p:nvSpPr>
          <p:cNvPr id="23" name="TextBox 22">
            <a:extLst>
              <a:ext uri="{FF2B5EF4-FFF2-40B4-BE49-F238E27FC236}">
                <a16:creationId xmlns:a16="http://schemas.microsoft.com/office/drawing/2014/main" id="{77BA7F03-BCE5-4A70-8988-B36ADB234DDE}"/>
              </a:ext>
            </a:extLst>
          </p:cNvPr>
          <p:cNvSpPr txBox="1"/>
          <p:nvPr/>
        </p:nvSpPr>
        <p:spPr>
          <a:xfrm>
            <a:off x="836987" y="4607760"/>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Xác định được vị trí của Robot trong khu vực hoạt động.</a:t>
            </a:r>
          </a:p>
        </p:txBody>
      </p:sp>
      <p:sp>
        <p:nvSpPr>
          <p:cNvPr id="24" name="TextBox 23">
            <a:extLst>
              <a:ext uri="{FF2B5EF4-FFF2-40B4-BE49-F238E27FC236}">
                <a16:creationId xmlns:a16="http://schemas.microsoft.com/office/drawing/2014/main" id="{6E843FBF-8675-4442-A752-EDF62D479FB5}"/>
              </a:ext>
            </a:extLst>
          </p:cNvPr>
          <p:cNvSpPr txBox="1"/>
          <p:nvPr/>
        </p:nvSpPr>
        <p:spPr>
          <a:xfrm>
            <a:off x="836987" y="5481384"/>
            <a:ext cx="7761448"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4. Phát hiện và dừng lại để tránh các vật cản.</a:t>
            </a:r>
          </a:p>
        </p:txBody>
      </p:sp>
      <p:sp>
        <p:nvSpPr>
          <p:cNvPr id="25" name="TextBox 24">
            <a:extLst>
              <a:ext uri="{FF2B5EF4-FFF2-40B4-BE49-F238E27FC236}">
                <a16:creationId xmlns:a16="http://schemas.microsoft.com/office/drawing/2014/main" id="{66A8DBA9-30B6-4316-B2AA-35BD28DE992B}"/>
              </a:ext>
            </a:extLst>
          </p:cNvPr>
          <p:cNvSpPr txBox="1"/>
          <p:nvPr/>
        </p:nvSpPr>
        <p:spPr>
          <a:xfrm>
            <a:off x="-7853586" y="1741163"/>
            <a:ext cx="3146695"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giới hạn của ĐỀ TÀI </a:t>
            </a:r>
          </a:p>
        </p:txBody>
      </p:sp>
      <p:sp>
        <p:nvSpPr>
          <p:cNvPr id="17" name="TextBox 16">
            <a:extLst>
              <a:ext uri="{FF2B5EF4-FFF2-40B4-BE49-F238E27FC236}">
                <a16:creationId xmlns:a16="http://schemas.microsoft.com/office/drawing/2014/main" id="{50906395-1699-400B-89B4-5271627E73A8}"/>
              </a:ext>
            </a:extLst>
          </p:cNvPr>
          <p:cNvSpPr txBox="1"/>
          <p:nvPr/>
        </p:nvSpPr>
        <p:spPr>
          <a:xfrm>
            <a:off x="-9639300" y="2514411"/>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Mobile Robot nhận tín hiệu còn chậm.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75F1118-E941-434D-BEB9-49E5948A3AC4}"/>
              </a:ext>
            </a:extLst>
          </p:cNvPr>
          <p:cNvSpPr txBox="1"/>
          <p:nvPr/>
        </p:nvSpPr>
        <p:spPr>
          <a:xfrm>
            <a:off x="-9639300" y="3470973"/>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Đáp ứng di chuyển của động cơ chưa tốt.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45D95964-5089-4AB3-A5F4-AC8A5C7A6451}"/>
              </a:ext>
            </a:extLst>
          </p:cNvPr>
          <p:cNvSpPr txBox="1"/>
          <p:nvPr/>
        </p:nvSpPr>
        <p:spPr>
          <a:xfrm>
            <a:off x="772952" y="3774576"/>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Di chuyển được theo điều hướng người sử dụng</a:t>
            </a:r>
          </a:p>
        </p:txBody>
      </p:sp>
    </p:spTree>
    <p:extLst>
      <p:ext uri="{BB962C8B-B14F-4D97-AF65-F5344CB8AC3E}">
        <p14:creationId xmlns:p14="http://schemas.microsoft.com/office/powerpoint/2010/main" val="273484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685800"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772952"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836987"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588709"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17" name="TextBox 16">
            <a:extLst>
              <a:ext uri="{FF2B5EF4-FFF2-40B4-BE49-F238E27FC236}">
                <a16:creationId xmlns:a16="http://schemas.microsoft.com/office/drawing/2014/main" id="{A1867160-5CDB-4648-8F8F-B9CABECA2927}"/>
              </a:ext>
            </a:extLst>
          </p:cNvPr>
          <p:cNvSpPr txBox="1"/>
          <p:nvPr/>
        </p:nvSpPr>
        <p:spPr>
          <a:xfrm>
            <a:off x="4469753" y="1741163"/>
            <a:ext cx="3146695"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giới hạn của ĐỀ TÀI </a:t>
            </a:r>
          </a:p>
        </p:txBody>
      </p:sp>
      <p:sp>
        <p:nvSpPr>
          <p:cNvPr id="25" name="TextBox 24">
            <a:extLst>
              <a:ext uri="{FF2B5EF4-FFF2-40B4-BE49-F238E27FC236}">
                <a16:creationId xmlns:a16="http://schemas.microsoft.com/office/drawing/2014/main" id="{126EE7A8-FEB5-4CE1-9A53-CBD98F74A71A}"/>
              </a:ext>
            </a:extLst>
          </p:cNvPr>
          <p:cNvSpPr txBox="1"/>
          <p:nvPr/>
        </p:nvSpPr>
        <p:spPr>
          <a:xfrm>
            <a:off x="685800" y="2514411"/>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Mobile Robot nhận tín hiệu còn chậm.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E68CED69-80AA-4940-9B4B-6F8B6226AB1C}"/>
              </a:ext>
            </a:extLst>
          </p:cNvPr>
          <p:cNvSpPr/>
          <p:nvPr/>
        </p:nvSpPr>
        <p:spPr>
          <a:xfrm>
            <a:off x="-634019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6253038"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6189003"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5437281"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33" name="TextBox 32">
            <a:extLst>
              <a:ext uri="{FF2B5EF4-FFF2-40B4-BE49-F238E27FC236}">
                <a16:creationId xmlns:a16="http://schemas.microsoft.com/office/drawing/2014/main" id="{CB4704B0-CF1E-4A7A-A01A-6F354862F8F0}"/>
              </a:ext>
            </a:extLst>
          </p:cNvPr>
          <p:cNvSpPr txBox="1"/>
          <p:nvPr/>
        </p:nvSpPr>
        <p:spPr>
          <a:xfrm>
            <a:off x="2897280" y="7856937"/>
            <a:ext cx="5923096"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MỘT SỐ NGHIÊN CỨU VỀ MOBILE ROBOT</a:t>
            </a:r>
          </a:p>
        </p:txBody>
      </p:sp>
      <p:pic>
        <p:nvPicPr>
          <p:cNvPr id="34" name="Picture 33" descr="A picture containing indoor&#10;&#10;Description automatically generated">
            <a:extLst>
              <a:ext uri="{FF2B5EF4-FFF2-40B4-BE49-F238E27FC236}">
                <a16:creationId xmlns:a16="http://schemas.microsoft.com/office/drawing/2014/main" id="{80CA5796-CB16-488E-AEB0-D63CF548637D}"/>
              </a:ext>
            </a:extLst>
          </p:cNvPr>
          <p:cNvPicPr/>
          <p:nvPr/>
        </p:nvPicPr>
        <p:blipFill>
          <a:blip r:embed="rId2"/>
          <a:stretch>
            <a:fillRect/>
          </a:stretch>
        </p:blipFill>
        <p:spPr>
          <a:xfrm>
            <a:off x="38100" y="9144000"/>
            <a:ext cx="3068955" cy="1947545"/>
          </a:xfrm>
          <a:prstGeom prst="rect">
            <a:avLst/>
          </a:prstGeom>
        </p:spPr>
      </p:pic>
      <p:pic>
        <p:nvPicPr>
          <p:cNvPr id="35" name="Picture 34">
            <a:extLst>
              <a:ext uri="{FF2B5EF4-FFF2-40B4-BE49-F238E27FC236}">
                <a16:creationId xmlns:a16="http://schemas.microsoft.com/office/drawing/2014/main" id="{1413D2A3-4A18-4796-99B4-4FA3714D0CC6}"/>
              </a:ext>
            </a:extLst>
          </p:cNvPr>
          <p:cNvPicPr/>
          <p:nvPr/>
        </p:nvPicPr>
        <p:blipFill>
          <a:blip r:embed="rId3"/>
          <a:stretch>
            <a:fillRect/>
          </a:stretch>
        </p:blipFill>
        <p:spPr>
          <a:xfrm>
            <a:off x="3572828" y="9267825"/>
            <a:ext cx="3971925" cy="1752600"/>
          </a:xfrm>
          <a:prstGeom prst="rect">
            <a:avLst/>
          </a:prstGeom>
        </p:spPr>
      </p:pic>
      <p:pic>
        <p:nvPicPr>
          <p:cNvPr id="36" name="Picture 35" descr="A close-up of a circuit board&#10;&#10;Description automatically generated with medium confidence">
            <a:extLst>
              <a:ext uri="{FF2B5EF4-FFF2-40B4-BE49-F238E27FC236}">
                <a16:creationId xmlns:a16="http://schemas.microsoft.com/office/drawing/2014/main" id="{53223A67-821D-4DB4-9459-95261769E11B}"/>
              </a:ext>
            </a:extLst>
          </p:cNvPr>
          <p:cNvPicPr/>
          <p:nvPr/>
        </p:nvPicPr>
        <p:blipFill>
          <a:blip r:embed="rId4"/>
          <a:stretch>
            <a:fillRect/>
          </a:stretch>
        </p:blipFill>
        <p:spPr>
          <a:xfrm>
            <a:off x="8010526" y="9144000"/>
            <a:ext cx="3867150" cy="2076450"/>
          </a:xfrm>
          <a:prstGeom prst="rect">
            <a:avLst/>
          </a:prstGeom>
        </p:spPr>
      </p:pic>
      <p:sp>
        <p:nvSpPr>
          <p:cNvPr id="20" name="TextBox 19">
            <a:extLst>
              <a:ext uri="{FF2B5EF4-FFF2-40B4-BE49-F238E27FC236}">
                <a16:creationId xmlns:a16="http://schemas.microsoft.com/office/drawing/2014/main" id="{A8EDA8AC-EBEF-4D23-A656-635C92F66502}"/>
              </a:ext>
            </a:extLst>
          </p:cNvPr>
          <p:cNvSpPr txBox="1"/>
          <p:nvPr/>
        </p:nvSpPr>
        <p:spPr>
          <a:xfrm>
            <a:off x="685800" y="3470973"/>
            <a:ext cx="11049000" cy="747577"/>
          </a:xfrm>
          <a:prstGeom prst="rect">
            <a:avLst/>
          </a:prstGeom>
          <a:noFill/>
        </p:spPr>
        <p:txBody>
          <a:bodyPr wrap="square">
            <a:spAutoFit/>
          </a:bodyPr>
          <a:lstStyle/>
          <a:p>
            <a:pPr algn="just">
              <a:lnSpc>
                <a:spcPct val="150000"/>
              </a:lnSpc>
            </a:pPr>
            <a:r>
              <a:rPr lang="en-US" sz="3200">
                <a:solidFill>
                  <a:schemeClr val="tx1">
                    <a:lumMod val="50000"/>
                    <a:lumOff val="50000"/>
                  </a:schemeClr>
                </a:solidFill>
                <a:effectLst/>
                <a:latin typeface="#9Slide02 Noi dung rat dai" panose="02000000000000000000" pitchFamily="2" charset="0"/>
                <a:ea typeface="#9Slide02 Noi dung rat dai" panose="02000000000000000000" pitchFamily="2" charset="0"/>
                <a:cs typeface="Times New Roman" panose="02020603050405020304" pitchFamily="18" charset="0"/>
              </a:rPr>
              <a:t>- Đáp ứng di chuyển của động cơ chưa tốt.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E2205818-D55E-48CE-AB5E-EE0C9298F441}"/>
              </a:ext>
            </a:extLst>
          </p:cNvPr>
          <p:cNvSpPr txBox="1"/>
          <p:nvPr/>
        </p:nvSpPr>
        <p:spPr>
          <a:xfrm>
            <a:off x="16905077" y="1763782"/>
            <a:ext cx="3252493"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mục tiêu của ĐỀ TÀI </a:t>
            </a:r>
          </a:p>
        </p:txBody>
      </p:sp>
      <p:sp>
        <p:nvSpPr>
          <p:cNvPr id="37" name="TextBox 36">
            <a:extLst>
              <a:ext uri="{FF2B5EF4-FFF2-40B4-BE49-F238E27FC236}">
                <a16:creationId xmlns:a16="http://schemas.microsoft.com/office/drawing/2014/main" id="{9D1EDCA8-56B7-457D-913F-BD13DD06047D}"/>
              </a:ext>
            </a:extLst>
          </p:cNvPr>
          <p:cNvSpPr txBox="1"/>
          <p:nvPr/>
        </p:nvSpPr>
        <p:spPr>
          <a:xfrm>
            <a:off x="13106400" y="2514411"/>
            <a:ext cx="9945313" cy="1569660"/>
          </a:xfrm>
          <a:prstGeom prst="rect">
            <a:avLst/>
          </a:prstGeom>
          <a:noFill/>
        </p:spPr>
        <p:txBody>
          <a:bodyPr wrap="square">
            <a:spAutoFit/>
          </a:bodyPr>
          <a:lstStyle/>
          <a:p>
            <a:pPr algn="just"/>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1. Nghiên cứu, thiết kế Mobile Robot có ngoại hình gần gũi phú hợp với các ứng dụng của doanh nghiệp, dễ dàng tương tác.</a:t>
            </a:r>
          </a:p>
        </p:txBody>
      </p:sp>
      <p:sp>
        <p:nvSpPr>
          <p:cNvPr id="38" name="TextBox 37">
            <a:extLst>
              <a:ext uri="{FF2B5EF4-FFF2-40B4-BE49-F238E27FC236}">
                <a16:creationId xmlns:a16="http://schemas.microsoft.com/office/drawing/2014/main" id="{6BE35BE3-5252-4073-AA93-303EF818508B}"/>
              </a:ext>
            </a:extLst>
          </p:cNvPr>
          <p:cNvSpPr txBox="1"/>
          <p:nvPr/>
        </p:nvSpPr>
        <p:spPr>
          <a:xfrm>
            <a:off x="13106400" y="4689397"/>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Xác định được vị trí của Robot trong khu vực hoạt động.</a:t>
            </a:r>
          </a:p>
        </p:txBody>
      </p:sp>
      <p:sp>
        <p:nvSpPr>
          <p:cNvPr id="39" name="TextBox 38">
            <a:extLst>
              <a:ext uri="{FF2B5EF4-FFF2-40B4-BE49-F238E27FC236}">
                <a16:creationId xmlns:a16="http://schemas.microsoft.com/office/drawing/2014/main" id="{B309912F-89D3-4D2D-B777-908C8FF81351}"/>
              </a:ext>
            </a:extLst>
          </p:cNvPr>
          <p:cNvSpPr txBox="1"/>
          <p:nvPr/>
        </p:nvSpPr>
        <p:spPr>
          <a:xfrm>
            <a:off x="13106400" y="5481384"/>
            <a:ext cx="7761448"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3. Phát hiện và dừng lại để tránh các vật cản.</a:t>
            </a:r>
          </a:p>
        </p:txBody>
      </p:sp>
      <p:sp>
        <p:nvSpPr>
          <p:cNvPr id="40" name="TextBox 39">
            <a:extLst>
              <a:ext uri="{FF2B5EF4-FFF2-40B4-BE49-F238E27FC236}">
                <a16:creationId xmlns:a16="http://schemas.microsoft.com/office/drawing/2014/main" id="{F9B4AC21-62F0-453B-8893-0A457269C854}"/>
              </a:ext>
            </a:extLst>
          </p:cNvPr>
          <p:cNvSpPr txBox="1"/>
          <p:nvPr/>
        </p:nvSpPr>
        <p:spPr>
          <a:xfrm>
            <a:off x="13106400" y="3918594"/>
            <a:ext cx="9697057" cy="748923"/>
          </a:xfrm>
          <a:prstGeom prst="rect">
            <a:avLst/>
          </a:prstGeom>
          <a:noFill/>
        </p:spPr>
        <p:txBody>
          <a:bodyPr wrap="square">
            <a:spAutoFit/>
          </a:bodyPr>
          <a:lstStyle/>
          <a:p>
            <a:pPr lvl="0" algn="just">
              <a:lnSpc>
                <a:spcPct val="150000"/>
              </a:lnSpc>
            </a:pPr>
            <a:r>
              <a:rPr lang="en-US" sz="3200">
                <a:solidFill>
                  <a:schemeClr val="tx1">
                    <a:lumMod val="50000"/>
                    <a:lumOff val="50000"/>
                  </a:schemeClr>
                </a:solidFill>
                <a:latin typeface="#9Slide02 Noi dung rat dai" panose="02000000000000000000" pitchFamily="2" charset="0"/>
                <a:ea typeface="#9Slide02 Noi dung rat dai" panose="02000000000000000000" pitchFamily="2" charset="0"/>
              </a:rPr>
              <a:t>2. Di chuyển được theo điều hướng người sử dụng</a:t>
            </a:r>
          </a:p>
        </p:txBody>
      </p:sp>
    </p:spTree>
    <p:extLst>
      <p:ext uri="{BB962C8B-B14F-4D97-AF65-F5344CB8AC3E}">
        <p14:creationId xmlns:p14="http://schemas.microsoft.com/office/powerpoint/2010/main" val="384628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822AFFB-34EF-4175-974F-50EC9C7F7FEC}"/>
              </a:ext>
            </a:extLst>
          </p:cNvPr>
          <p:cNvSpPr/>
          <p:nvPr/>
        </p:nvSpPr>
        <p:spPr>
          <a:xfrm>
            <a:off x="13666577" y="500742"/>
            <a:ext cx="5410200" cy="970576"/>
          </a:xfrm>
          <a:prstGeom prst="roundRect">
            <a:avLst>
              <a:gd name="adj" fmla="val 50000"/>
            </a:avLst>
          </a:prstGeom>
          <a:solidFill>
            <a:schemeClr val="bg1"/>
          </a:solidFill>
          <a:ln w="57150">
            <a:solidFill>
              <a:srgbClr val="F26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48C9A6-5EC7-4BCC-9357-37895DC0A750}"/>
              </a:ext>
            </a:extLst>
          </p:cNvPr>
          <p:cNvSpPr/>
          <p:nvPr/>
        </p:nvSpPr>
        <p:spPr>
          <a:xfrm>
            <a:off x="13753729" y="627693"/>
            <a:ext cx="713888" cy="713888"/>
          </a:xfrm>
          <a:prstGeom prst="ellipse">
            <a:avLst/>
          </a:prstGeom>
          <a:solidFill>
            <a:srgbClr val="F2607D"/>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DE54988-D3FA-4802-8626-BD6D2F758A1B}"/>
              </a:ext>
            </a:extLst>
          </p:cNvPr>
          <p:cNvSpPr/>
          <p:nvPr/>
        </p:nvSpPr>
        <p:spPr>
          <a:xfrm>
            <a:off x="13817764" y="691728"/>
            <a:ext cx="585817" cy="5858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2607D"/>
                </a:solidFill>
                <a:latin typeface="#9Slide02 Tieu de rat dai 01" panose="02000000000000000000" pitchFamily="2" charset="0"/>
                <a:ea typeface="#9Slide02 Tieu de rat dai 01" panose="02000000000000000000" pitchFamily="2" charset="0"/>
              </a:rPr>
              <a:t>1</a:t>
            </a:r>
          </a:p>
        </p:txBody>
      </p:sp>
      <p:sp>
        <p:nvSpPr>
          <p:cNvPr id="130" name="TextBox 129">
            <a:extLst>
              <a:ext uri="{FF2B5EF4-FFF2-40B4-BE49-F238E27FC236}">
                <a16:creationId xmlns:a16="http://schemas.microsoft.com/office/drawing/2014/main" id="{1D207C02-F903-4EC2-A020-6A611DC40D38}"/>
              </a:ext>
            </a:extLst>
          </p:cNvPr>
          <p:cNvSpPr txBox="1"/>
          <p:nvPr/>
        </p:nvSpPr>
        <p:spPr>
          <a:xfrm>
            <a:off x="14569486" y="770587"/>
            <a:ext cx="3802679" cy="415498"/>
          </a:xfrm>
          <a:prstGeom prst="rect">
            <a:avLst/>
          </a:prstGeom>
          <a:noFill/>
        </p:spPr>
        <p:txBody>
          <a:bodyPr wrap="squar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GIỚI THIỆU TỔNG QUAN VỀ ĐỀ TÀI</a:t>
            </a:r>
          </a:p>
        </p:txBody>
      </p:sp>
      <p:sp>
        <p:nvSpPr>
          <p:cNvPr id="27" name="Rectangle: Rounded Corners 26">
            <a:extLst>
              <a:ext uri="{FF2B5EF4-FFF2-40B4-BE49-F238E27FC236}">
                <a16:creationId xmlns:a16="http://schemas.microsoft.com/office/drawing/2014/main" id="{E68CED69-80AA-4940-9B4B-6F8B6226AB1C}"/>
              </a:ext>
            </a:extLst>
          </p:cNvPr>
          <p:cNvSpPr/>
          <p:nvPr/>
        </p:nvSpPr>
        <p:spPr>
          <a:xfrm>
            <a:off x="68580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77295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83698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58870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33" name="TextBox 32">
            <a:extLst>
              <a:ext uri="{FF2B5EF4-FFF2-40B4-BE49-F238E27FC236}">
                <a16:creationId xmlns:a16="http://schemas.microsoft.com/office/drawing/2014/main" id="{21E694CA-6D6F-4E67-9C3F-753A873B08F6}"/>
              </a:ext>
            </a:extLst>
          </p:cNvPr>
          <p:cNvSpPr txBox="1"/>
          <p:nvPr/>
        </p:nvSpPr>
        <p:spPr>
          <a:xfrm>
            <a:off x="3134452" y="1741162"/>
            <a:ext cx="5923096"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MỘT SỐ NGHIÊN CỨU VỀ MOBILE ROBOT</a:t>
            </a:r>
          </a:p>
        </p:txBody>
      </p:sp>
      <p:pic>
        <p:nvPicPr>
          <p:cNvPr id="34" name="Picture 33" descr="A picture containing indoor&#10;&#10;Description automatically generated">
            <a:extLst>
              <a:ext uri="{FF2B5EF4-FFF2-40B4-BE49-F238E27FC236}">
                <a16:creationId xmlns:a16="http://schemas.microsoft.com/office/drawing/2014/main" id="{42F0AFAD-96A5-4488-8C9E-BFDBE132142C}"/>
              </a:ext>
            </a:extLst>
          </p:cNvPr>
          <p:cNvPicPr/>
          <p:nvPr/>
        </p:nvPicPr>
        <p:blipFill>
          <a:blip r:embed="rId2"/>
          <a:stretch>
            <a:fillRect/>
          </a:stretch>
        </p:blipFill>
        <p:spPr>
          <a:xfrm>
            <a:off x="275272" y="3028225"/>
            <a:ext cx="3068955" cy="1947545"/>
          </a:xfrm>
          <a:prstGeom prst="rect">
            <a:avLst/>
          </a:prstGeom>
        </p:spPr>
      </p:pic>
      <p:pic>
        <p:nvPicPr>
          <p:cNvPr id="35" name="Picture 34">
            <a:extLst>
              <a:ext uri="{FF2B5EF4-FFF2-40B4-BE49-F238E27FC236}">
                <a16:creationId xmlns:a16="http://schemas.microsoft.com/office/drawing/2014/main" id="{67986AE0-5C15-4283-AE41-92F68ADCB439}"/>
              </a:ext>
            </a:extLst>
          </p:cNvPr>
          <p:cNvPicPr/>
          <p:nvPr/>
        </p:nvPicPr>
        <p:blipFill>
          <a:blip r:embed="rId3"/>
          <a:stretch>
            <a:fillRect/>
          </a:stretch>
        </p:blipFill>
        <p:spPr>
          <a:xfrm>
            <a:off x="3810000" y="3152050"/>
            <a:ext cx="3971925" cy="1752600"/>
          </a:xfrm>
          <a:prstGeom prst="rect">
            <a:avLst/>
          </a:prstGeom>
        </p:spPr>
      </p:pic>
      <p:pic>
        <p:nvPicPr>
          <p:cNvPr id="36" name="Picture 35" descr="A close-up of a circuit board&#10;&#10;Description automatically generated with medium confidence">
            <a:extLst>
              <a:ext uri="{FF2B5EF4-FFF2-40B4-BE49-F238E27FC236}">
                <a16:creationId xmlns:a16="http://schemas.microsoft.com/office/drawing/2014/main" id="{0C626B73-B04A-47DE-B8C5-5C2DDE0AA64D}"/>
              </a:ext>
            </a:extLst>
          </p:cNvPr>
          <p:cNvPicPr/>
          <p:nvPr/>
        </p:nvPicPr>
        <p:blipFill>
          <a:blip r:embed="rId4"/>
          <a:stretch>
            <a:fillRect/>
          </a:stretch>
        </p:blipFill>
        <p:spPr>
          <a:xfrm>
            <a:off x="8247698" y="3028225"/>
            <a:ext cx="3867150" cy="2076450"/>
          </a:xfrm>
          <a:prstGeom prst="rect">
            <a:avLst/>
          </a:prstGeom>
        </p:spPr>
      </p:pic>
      <p:sp>
        <p:nvSpPr>
          <p:cNvPr id="37" name="TextBox 36">
            <a:extLst>
              <a:ext uri="{FF2B5EF4-FFF2-40B4-BE49-F238E27FC236}">
                <a16:creationId xmlns:a16="http://schemas.microsoft.com/office/drawing/2014/main" id="{BD695B81-2993-4999-A3D4-8B3AA4C1C284}"/>
              </a:ext>
            </a:extLst>
          </p:cNvPr>
          <p:cNvSpPr txBox="1"/>
          <p:nvPr/>
        </p:nvSpPr>
        <p:spPr>
          <a:xfrm>
            <a:off x="-7503704" y="1760827"/>
            <a:ext cx="28004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THI CÔNG MÔ HÌNH</a:t>
            </a:r>
          </a:p>
        </p:txBody>
      </p:sp>
      <p:pic>
        <p:nvPicPr>
          <p:cNvPr id="38" name="Picture 37" descr="Diagram&#10;&#10;Description automatically generated">
            <a:extLst>
              <a:ext uri="{FF2B5EF4-FFF2-40B4-BE49-F238E27FC236}">
                <a16:creationId xmlns:a16="http://schemas.microsoft.com/office/drawing/2014/main" id="{6CC1FC55-FD2E-4356-9E23-3835C409D20E}"/>
              </a:ext>
            </a:extLst>
          </p:cNvPr>
          <p:cNvPicPr/>
          <p:nvPr/>
        </p:nvPicPr>
        <p:blipFill>
          <a:blip r:embed="rId5"/>
          <a:stretch>
            <a:fillRect/>
          </a:stretch>
        </p:blipFill>
        <p:spPr>
          <a:xfrm>
            <a:off x="-11513681" y="2670918"/>
            <a:ext cx="5210810" cy="3621405"/>
          </a:xfrm>
          <a:prstGeom prst="rect">
            <a:avLst/>
          </a:prstGeom>
        </p:spPr>
      </p:pic>
      <p:pic>
        <p:nvPicPr>
          <p:cNvPr id="39" name="Picture 38">
            <a:extLst>
              <a:ext uri="{FF2B5EF4-FFF2-40B4-BE49-F238E27FC236}">
                <a16:creationId xmlns:a16="http://schemas.microsoft.com/office/drawing/2014/main" id="{FFDADF8F-5DDD-4892-9EB0-F9DE745221A3}"/>
              </a:ext>
            </a:extLst>
          </p:cNvPr>
          <p:cNvPicPr>
            <a:picLocks noChangeAspect="1"/>
          </p:cNvPicPr>
          <p:nvPr/>
        </p:nvPicPr>
        <p:blipFill>
          <a:blip r:embed="rId6"/>
          <a:stretch>
            <a:fillRect/>
          </a:stretch>
        </p:blipFill>
        <p:spPr>
          <a:xfrm>
            <a:off x="-4439618" y="2670918"/>
            <a:ext cx="3595904" cy="3621406"/>
          </a:xfrm>
          <a:prstGeom prst="rect">
            <a:avLst/>
          </a:prstGeom>
        </p:spPr>
      </p:pic>
    </p:spTree>
    <p:extLst>
      <p:ext uri="{BB962C8B-B14F-4D97-AF65-F5344CB8AC3E}">
        <p14:creationId xmlns:p14="http://schemas.microsoft.com/office/powerpoint/2010/main" val="427550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E68CED69-80AA-4940-9B4B-6F8B6226AB1C}"/>
              </a:ext>
            </a:extLst>
          </p:cNvPr>
          <p:cNvSpPr/>
          <p:nvPr/>
        </p:nvSpPr>
        <p:spPr>
          <a:xfrm>
            <a:off x="68580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77295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83698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58870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33" name="TextBox 32">
            <a:extLst>
              <a:ext uri="{FF2B5EF4-FFF2-40B4-BE49-F238E27FC236}">
                <a16:creationId xmlns:a16="http://schemas.microsoft.com/office/drawing/2014/main" id="{21E694CA-6D6F-4E67-9C3F-753A873B08F6}"/>
              </a:ext>
            </a:extLst>
          </p:cNvPr>
          <p:cNvSpPr txBox="1"/>
          <p:nvPr/>
        </p:nvSpPr>
        <p:spPr>
          <a:xfrm>
            <a:off x="16078200" y="1741162"/>
            <a:ext cx="5923096"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MỘT SỐ NGHIÊN CỨU VỀ MOBILE ROBOT</a:t>
            </a:r>
          </a:p>
        </p:txBody>
      </p:sp>
      <p:pic>
        <p:nvPicPr>
          <p:cNvPr id="34" name="Picture 33" descr="A picture containing indoor&#10;&#10;Description automatically generated">
            <a:extLst>
              <a:ext uri="{FF2B5EF4-FFF2-40B4-BE49-F238E27FC236}">
                <a16:creationId xmlns:a16="http://schemas.microsoft.com/office/drawing/2014/main" id="{42F0AFAD-96A5-4488-8C9E-BFDBE132142C}"/>
              </a:ext>
            </a:extLst>
          </p:cNvPr>
          <p:cNvPicPr/>
          <p:nvPr/>
        </p:nvPicPr>
        <p:blipFill>
          <a:blip r:embed="rId2"/>
          <a:stretch>
            <a:fillRect/>
          </a:stretch>
        </p:blipFill>
        <p:spPr>
          <a:xfrm>
            <a:off x="13219020" y="3028225"/>
            <a:ext cx="3068955" cy="1947545"/>
          </a:xfrm>
          <a:prstGeom prst="rect">
            <a:avLst/>
          </a:prstGeom>
        </p:spPr>
      </p:pic>
      <p:pic>
        <p:nvPicPr>
          <p:cNvPr id="35" name="Picture 34">
            <a:extLst>
              <a:ext uri="{FF2B5EF4-FFF2-40B4-BE49-F238E27FC236}">
                <a16:creationId xmlns:a16="http://schemas.microsoft.com/office/drawing/2014/main" id="{67986AE0-5C15-4283-AE41-92F68ADCB439}"/>
              </a:ext>
            </a:extLst>
          </p:cNvPr>
          <p:cNvPicPr/>
          <p:nvPr/>
        </p:nvPicPr>
        <p:blipFill>
          <a:blip r:embed="rId3"/>
          <a:stretch>
            <a:fillRect/>
          </a:stretch>
        </p:blipFill>
        <p:spPr>
          <a:xfrm>
            <a:off x="16753748" y="3152050"/>
            <a:ext cx="3971925" cy="1752600"/>
          </a:xfrm>
          <a:prstGeom prst="rect">
            <a:avLst/>
          </a:prstGeom>
        </p:spPr>
      </p:pic>
      <p:pic>
        <p:nvPicPr>
          <p:cNvPr id="36" name="Picture 35" descr="A close-up of a circuit board&#10;&#10;Description automatically generated with medium confidence">
            <a:extLst>
              <a:ext uri="{FF2B5EF4-FFF2-40B4-BE49-F238E27FC236}">
                <a16:creationId xmlns:a16="http://schemas.microsoft.com/office/drawing/2014/main" id="{0C626B73-B04A-47DE-B8C5-5C2DDE0AA64D}"/>
              </a:ext>
            </a:extLst>
          </p:cNvPr>
          <p:cNvPicPr/>
          <p:nvPr/>
        </p:nvPicPr>
        <p:blipFill>
          <a:blip r:embed="rId4"/>
          <a:stretch>
            <a:fillRect/>
          </a:stretch>
        </p:blipFill>
        <p:spPr>
          <a:xfrm>
            <a:off x="21191446" y="3028225"/>
            <a:ext cx="3867150" cy="2076450"/>
          </a:xfrm>
          <a:prstGeom prst="rect">
            <a:avLst/>
          </a:prstGeom>
        </p:spPr>
      </p:pic>
      <p:sp>
        <p:nvSpPr>
          <p:cNvPr id="16" name="TextBox 15">
            <a:extLst>
              <a:ext uri="{FF2B5EF4-FFF2-40B4-BE49-F238E27FC236}">
                <a16:creationId xmlns:a16="http://schemas.microsoft.com/office/drawing/2014/main" id="{70060018-42C1-44F9-A8D8-6BE93974CF0C}"/>
              </a:ext>
            </a:extLst>
          </p:cNvPr>
          <p:cNvSpPr txBox="1"/>
          <p:nvPr/>
        </p:nvSpPr>
        <p:spPr>
          <a:xfrm>
            <a:off x="4695777" y="1760827"/>
            <a:ext cx="2800447"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THI CÔNG MÔ HÌNH</a:t>
            </a:r>
          </a:p>
        </p:txBody>
      </p:sp>
      <p:pic>
        <p:nvPicPr>
          <p:cNvPr id="22" name="Picture 21" descr="Diagram&#10;&#10;Description automatically generated">
            <a:extLst>
              <a:ext uri="{FF2B5EF4-FFF2-40B4-BE49-F238E27FC236}">
                <a16:creationId xmlns:a16="http://schemas.microsoft.com/office/drawing/2014/main" id="{29BF257A-A3B1-4261-80E1-7A9587AA999F}"/>
              </a:ext>
            </a:extLst>
          </p:cNvPr>
          <p:cNvPicPr/>
          <p:nvPr/>
        </p:nvPicPr>
        <p:blipFill>
          <a:blip r:embed="rId5"/>
          <a:stretch>
            <a:fillRect/>
          </a:stretch>
        </p:blipFill>
        <p:spPr>
          <a:xfrm>
            <a:off x="685800" y="2670918"/>
            <a:ext cx="5210810" cy="3621405"/>
          </a:xfrm>
          <a:prstGeom prst="rect">
            <a:avLst/>
          </a:prstGeom>
        </p:spPr>
      </p:pic>
      <p:pic>
        <p:nvPicPr>
          <p:cNvPr id="4" name="Picture 3">
            <a:extLst>
              <a:ext uri="{FF2B5EF4-FFF2-40B4-BE49-F238E27FC236}">
                <a16:creationId xmlns:a16="http://schemas.microsoft.com/office/drawing/2014/main" id="{D8EE50B8-43C3-429B-8448-A1829863230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8542" r="96389">
                        <a14:foregroundMark x1="11250" y1="51406" x2="8819" y2="72461"/>
                        <a14:foregroundMark x1="8819" y1="72461" x2="9028" y2="73750"/>
                        <a14:foregroundMark x1="8750" y1="54023" x2="8542" y2="58594"/>
                        <a14:foregroundMark x1="91458" y1="52773" x2="88750" y2="64570"/>
                        <a14:foregroundMark x1="88750" y1="64570" x2="89514" y2="57227"/>
                        <a14:foregroundMark x1="89514" y1="57227" x2="90486" y2="73594"/>
                        <a14:foregroundMark x1="95417" y1="53203" x2="96389" y2="55977"/>
                        <a14:backgroundMark x1="16944" y1="47227" x2="71111" y2="45977"/>
                        <a14:backgroundMark x1="71111" y1="45977" x2="76944" y2="46094"/>
                      </a14:backgroundRemoval>
                    </a14:imgEffect>
                  </a14:imgLayer>
                </a14:imgProps>
              </a:ext>
            </a:extLst>
          </a:blip>
          <a:stretch>
            <a:fillRect/>
          </a:stretch>
        </p:blipFill>
        <p:spPr>
          <a:xfrm>
            <a:off x="7400894" y="7257"/>
            <a:ext cx="3857625" cy="6858000"/>
          </a:xfrm>
          <a:prstGeom prst="rect">
            <a:avLst/>
          </a:prstGeom>
        </p:spPr>
      </p:pic>
    </p:spTree>
    <p:extLst>
      <p:ext uri="{BB962C8B-B14F-4D97-AF65-F5344CB8AC3E}">
        <p14:creationId xmlns:p14="http://schemas.microsoft.com/office/powerpoint/2010/main" val="4287428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E68CED69-80AA-4940-9B4B-6F8B6226AB1C}"/>
              </a:ext>
            </a:extLst>
          </p:cNvPr>
          <p:cNvSpPr/>
          <p:nvPr/>
        </p:nvSpPr>
        <p:spPr>
          <a:xfrm>
            <a:off x="12700870" y="500742"/>
            <a:ext cx="5410200" cy="970576"/>
          </a:xfrm>
          <a:prstGeom prst="roundRect">
            <a:avLst>
              <a:gd name="adj" fmla="val 50000"/>
            </a:avLst>
          </a:prstGeom>
          <a:solidFill>
            <a:schemeClr val="bg1"/>
          </a:solidFill>
          <a:ln w="57150">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7FCFBE-3EB1-48B9-AD30-48F6FBBB0A95}"/>
              </a:ext>
            </a:extLst>
          </p:cNvPr>
          <p:cNvSpPr/>
          <p:nvPr/>
        </p:nvSpPr>
        <p:spPr>
          <a:xfrm>
            <a:off x="12788022" y="627693"/>
            <a:ext cx="713888" cy="713888"/>
          </a:xfrm>
          <a:prstGeom prst="ellipse">
            <a:avLst/>
          </a:prstGeom>
          <a:solidFill>
            <a:srgbClr val="FFD06C"/>
          </a:solidFill>
          <a:ln>
            <a:solidFill>
              <a:srgbClr val="FFD0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C97ED98-66B2-4001-9EE6-616DE58BF948}"/>
              </a:ext>
            </a:extLst>
          </p:cNvPr>
          <p:cNvSpPr/>
          <p:nvPr/>
        </p:nvSpPr>
        <p:spPr>
          <a:xfrm>
            <a:off x="12852057" y="691728"/>
            <a:ext cx="585817" cy="585817"/>
          </a:xfrm>
          <a:prstGeom prst="ellipse">
            <a:avLst/>
          </a:prstGeom>
          <a:solidFill>
            <a:schemeClr val="bg1"/>
          </a:solidFill>
          <a:ln>
            <a:solidFill>
              <a:srgbClr val="FFD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D06C"/>
                </a:solidFill>
                <a:latin typeface="#9Slide02 Tieu de rat dai 01" panose="02000000000000000000" pitchFamily="2" charset="0"/>
                <a:ea typeface="#9Slide02 Tieu de rat dai 01" panose="02000000000000000000" pitchFamily="2" charset="0"/>
              </a:rPr>
              <a:t>2</a:t>
            </a:r>
          </a:p>
        </p:txBody>
      </p:sp>
      <p:sp>
        <p:nvSpPr>
          <p:cNvPr id="32" name="TextBox 31">
            <a:extLst>
              <a:ext uri="{FF2B5EF4-FFF2-40B4-BE49-F238E27FC236}">
                <a16:creationId xmlns:a16="http://schemas.microsoft.com/office/drawing/2014/main" id="{C8A6E5E2-A225-4173-8344-C346B4BC5978}"/>
              </a:ext>
            </a:extLst>
          </p:cNvPr>
          <p:cNvSpPr txBox="1"/>
          <p:nvPr/>
        </p:nvSpPr>
        <p:spPr>
          <a:xfrm>
            <a:off x="13603779" y="770587"/>
            <a:ext cx="367408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THIẾT KẾ CƠ KHÍ CHO MOBILE ROBOT</a:t>
            </a:r>
          </a:p>
        </p:txBody>
      </p:sp>
      <p:sp>
        <p:nvSpPr>
          <p:cNvPr id="14" name="TextBox 13">
            <a:extLst>
              <a:ext uri="{FF2B5EF4-FFF2-40B4-BE49-F238E27FC236}">
                <a16:creationId xmlns:a16="http://schemas.microsoft.com/office/drawing/2014/main" id="{5112219C-EA5F-4E99-805C-4E4410C8B07B}"/>
              </a:ext>
            </a:extLst>
          </p:cNvPr>
          <p:cNvSpPr txBox="1"/>
          <p:nvPr/>
        </p:nvSpPr>
        <p:spPr>
          <a:xfrm>
            <a:off x="16947797" y="1760827"/>
            <a:ext cx="3416000"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MÔ HÌNH cho động cơ</a:t>
            </a:r>
          </a:p>
        </p:txBody>
      </p:sp>
      <p:pic>
        <p:nvPicPr>
          <p:cNvPr id="3" name="Picture 2">
            <a:extLst>
              <a:ext uri="{FF2B5EF4-FFF2-40B4-BE49-F238E27FC236}">
                <a16:creationId xmlns:a16="http://schemas.microsoft.com/office/drawing/2014/main" id="{D0346A72-4731-4B3C-ABD4-EA519BAFD1E4}"/>
              </a:ext>
            </a:extLst>
          </p:cNvPr>
          <p:cNvPicPr>
            <a:picLocks noChangeAspect="1"/>
          </p:cNvPicPr>
          <p:nvPr/>
        </p:nvPicPr>
        <p:blipFill>
          <a:blip r:embed="rId2"/>
          <a:stretch>
            <a:fillRect/>
          </a:stretch>
        </p:blipFill>
        <p:spPr>
          <a:xfrm>
            <a:off x="12710702" y="2491422"/>
            <a:ext cx="5489924" cy="3853927"/>
          </a:xfrm>
          <a:prstGeom prst="rect">
            <a:avLst/>
          </a:prstGeom>
        </p:spPr>
      </p:pic>
      <p:sp>
        <p:nvSpPr>
          <p:cNvPr id="6" name="Arrow: Right 5">
            <a:extLst>
              <a:ext uri="{FF2B5EF4-FFF2-40B4-BE49-F238E27FC236}">
                <a16:creationId xmlns:a16="http://schemas.microsoft.com/office/drawing/2014/main" id="{8A362CB1-3D8F-489B-A04B-E823E3E46392}"/>
              </a:ext>
            </a:extLst>
          </p:cNvPr>
          <p:cNvSpPr/>
          <p:nvPr/>
        </p:nvSpPr>
        <p:spPr>
          <a:xfrm>
            <a:off x="17520086" y="4338195"/>
            <a:ext cx="1752600" cy="615553"/>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62904F-8A76-4FF5-99B4-16FBEA4BFBC5}"/>
              </a:ext>
            </a:extLst>
          </p:cNvPr>
          <p:cNvSpPr txBox="1"/>
          <p:nvPr/>
        </p:nvSpPr>
        <p:spPr>
          <a:xfrm>
            <a:off x="17248028" y="5019665"/>
            <a:ext cx="2386872" cy="369332"/>
          </a:xfrm>
          <a:prstGeom prst="rect">
            <a:avLst/>
          </a:prstGeom>
          <a:noFill/>
        </p:spPr>
        <p:txBody>
          <a:bodyPr wrap="none" lIns="0" tIns="0" rIns="0" bIns="0" rtlCol="0">
            <a:spAutoFit/>
          </a:bodyPr>
          <a:lstStyle/>
          <a:p>
            <a:pPr algn="l"/>
            <a:r>
              <a:rPr lang="en-US" sz="2400">
                <a:solidFill>
                  <a:schemeClr val="bg1">
                    <a:lumMod val="50000"/>
                  </a:schemeClr>
                </a:solidFill>
                <a:latin typeface="#9Slide02 Noi dung rat dai" panose="02000000000000000000" pitchFamily="2" charset="0"/>
                <a:ea typeface="#9Slide02 Noi dung rat dai" panose="02000000000000000000" pitchFamily="2" charset="0"/>
                <a:cs typeface="Times New Roman" panose="02020603050405020304" pitchFamily="18" charset="0"/>
              </a:rPr>
              <a:t>Chọn được động cơ</a:t>
            </a:r>
          </a:p>
        </p:txBody>
      </p:sp>
      <p:pic>
        <p:nvPicPr>
          <p:cNvPr id="9" name="Picture 8">
            <a:extLst>
              <a:ext uri="{FF2B5EF4-FFF2-40B4-BE49-F238E27FC236}">
                <a16:creationId xmlns:a16="http://schemas.microsoft.com/office/drawing/2014/main" id="{0B5C39A4-94FF-47DB-A25A-18A5C5F6A780}"/>
              </a:ext>
            </a:extLst>
          </p:cNvPr>
          <p:cNvPicPr>
            <a:picLocks noChangeAspect="1"/>
          </p:cNvPicPr>
          <p:nvPr/>
        </p:nvPicPr>
        <p:blipFill>
          <a:blip r:embed="rId3"/>
          <a:stretch>
            <a:fillRect/>
          </a:stretch>
        </p:blipFill>
        <p:spPr>
          <a:xfrm>
            <a:off x="19890304" y="3106936"/>
            <a:ext cx="4378717" cy="2462518"/>
          </a:xfrm>
          <a:prstGeom prst="rect">
            <a:avLst/>
          </a:prstGeom>
        </p:spPr>
      </p:pic>
      <p:sp>
        <p:nvSpPr>
          <p:cNvPr id="20" name="Rectangle: Rounded Corners 19">
            <a:extLst>
              <a:ext uri="{FF2B5EF4-FFF2-40B4-BE49-F238E27FC236}">
                <a16:creationId xmlns:a16="http://schemas.microsoft.com/office/drawing/2014/main" id="{EF6FD8F4-A69D-485A-B31F-1A7FEE77B45C}"/>
              </a:ext>
            </a:extLst>
          </p:cNvPr>
          <p:cNvSpPr/>
          <p:nvPr/>
        </p:nvSpPr>
        <p:spPr>
          <a:xfrm>
            <a:off x="723900" y="500742"/>
            <a:ext cx="5410200" cy="970576"/>
          </a:xfrm>
          <a:prstGeom prst="roundRect">
            <a:avLst>
              <a:gd name="adj" fmla="val 50000"/>
            </a:avLst>
          </a:prstGeom>
          <a:solidFill>
            <a:schemeClr val="bg1"/>
          </a:solidFill>
          <a:ln w="57150">
            <a:solidFill>
              <a:srgbClr val="2BA6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493A36-176A-424A-8D7F-7DDCD8CFE31B}"/>
              </a:ext>
            </a:extLst>
          </p:cNvPr>
          <p:cNvSpPr/>
          <p:nvPr/>
        </p:nvSpPr>
        <p:spPr>
          <a:xfrm>
            <a:off x="811052" y="627693"/>
            <a:ext cx="713888" cy="713888"/>
          </a:xfrm>
          <a:prstGeom prst="ellipse">
            <a:avLst/>
          </a:prstGeom>
          <a:solidFill>
            <a:srgbClr val="2BA687"/>
          </a:solidFill>
          <a:ln>
            <a:solidFill>
              <a:srgbClr val="2BA6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F08252-09D7-4B7C-8C93-4857163175C7}"/>
              </a:ext>
            </a:extLst>
          </p:cNvPr>
          <p:cNvSpPr/>
          <p:nvPr/>
        </p:nvSpPr>
        <p:spPr>
          <a:xfrm>
            <a:off x="875087" y="691728"/>
            <a:ext cx="585817" cy="585817"/>
          </a:xfrm>
          <a:prstGeom prst="ellipse">
            <a:avLst/>
          </a:prstGeom>
          <a:solidFill>
            <a:schemeClr val="bg1"/>
          </a:solidFill>
          <a:ln>
            <a:solidFill>
              <a:srgbClr val="39B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2BA687"/>
                </a:solidFill>
                <a:latin typeface="#9Slide02 Tieu de rat dai 01" panose="02000000000000000000" pitchFamily="2" charset="0"/>
                <a:ea typeface="#9Slide02 Tieu de rat dai 01" panose="02000000000000000000" pitchFamily="2" charset="0"/>
              </a:rPr>
              <a:t>3</a:t>
            </a:r>
          </a:p>
        </p:txBody>
      </p:sp>
      <p:sp>
        <p:nvSpPr>
          <p:cNvPr id="23" name="TextBox 22">
            <a:extLst>
              <a:ext uri="{FF2B5EF4-FFF2-40B4-BE49-F238E27FC236}">
                <a16:creationId xmlns:a16="http://schemas.microsoft.com/office/drawing/2014/main" id="{D692EED4-E034-4247-A9C9-4B6BD1331DCE}"/>
              </a:ext>
            </a:extLst>
          </p:cNvPr>
          <p:cNvSpPr txBox="1"/>
          <p:nvPr/>
        </p:nvSpPr>
        <p:spPr>
          <a:xfrm>
            <a:off x="1626809" y="770587"/>
            <a:ext cx="3999493" cy="415498"/>
          </a:xfrm>
          <a:prstGeom prst="rect">
            <a:avLst/>
          </a:prstGeom>
          <a:noFill/>
        </p:spPr>
        <p:txBody>
          <a:bodyPr wrap="none" lIns="0" tIns="0" rIns="0" bIns="0" rtlCol="0">
            <a:spAutoFit/>
          </a:bodyPr>
          <a:lstStyle/>
          <a:p>
            <a:pPr algn="l"/>
            <a:r>
              <a:rPr lang="en-US" sz="2700">
                <a:solidFill>
                  <a:schemeClr val="tx1">
                    <a:lumMod val="50000"/>
                    <a:lumOff val="50000"/>
                  </a:schemeClr>
                </a:solidFill>
                <a:latin typeface="#9Slide02 Tieu de rat dai 02" panose="020B0606020202050201" pitchFamily="34" charset="0"/>
              </a:rPr>
              <a:t>XÂY DỰNG HỆ THỐNG ĐIỆN - ĐIỀU KHIỂN</a:t>
            </a:r>
          </a:p>
        </p:txBody>
      </p:sp>
      <p:sp>
        <p:nvSpPr>
          <p:cNvPr id="18" name="TextBox 17">
            <a:extLst>
              <a:ext uri="{FF2B5EF4-FFF2-40B4-BE49-F238E27FC236}">
                <a16:creationId xmlns:a16="http://schemas.microsoft.com/office/drawing/2014/main" id="{231854C9-A03F-4C94-81D7-7B115FB5AF5C}"/>
              </a:ext>
            </a:extLst>
          </p:cNvPr>
          <p:cNvSpPr txBox="1"/>
          <p:nvPr/>
        </p:nvSpPr>
        <p:spPr>
          <a:xfrm>
            <a:off x="3281928" y="1681952"/>
            <a:ext cx="5628144" cy="615553"/>
          </a:xfrm>
          <a:prstGeom prst="rect">
            <a:avLst/>
          </a:prstGeom>
          <a:noFill/>
        </p:spPr>
        <p:txBody>
          <a:bodyPr wrap="none" lIns="0" tIns="0" rIns="0" bIns="0" rtlCol="0">
            <a:spAutoFit/>
          </a:bodyPr>
          <a:lstStyle/>
          <a:p>
            <a:pPr algn="l"/>
            <a:r>
              <a:rPr lang="en-US" sz="4000">
                <a:solidFill>
                  <a:schemeClr val="tx1">
                    <a:lumMod val="50000"/>
                    <a:lumOff val="50000"/>
                  </a:schemeClr>
                </a:solidFill>
                <a:latin typeface="#9Slide02 Tieu de rat dai 02" panose="020B0606020202050201" pitchFamily="34" charset="0"/>
              </a:rPr>
              <a:t>hệ thống điều khiển mobile robot</a:t>
            </a:r>
          </a:p>
        </p:txBody>
      </p:sp>
      <p:pic>
        <p:nvPicPr>
          <p:cNvPr id="25" name="Picture 24" descr="A picture containing diagram&#10;&#10;Description automatically generated">
            <a:extLst>
              <a:ext uri="{FF2B5EF4-FFF2-40B4-BE49-F238E27FC236}">
                <a16:creationId xmlns:a16="http://schemas.microsoft.com/office/drawing/2014/main" id="{144BEC27-0105-40EC-8423-02A5D46B92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4022" y="2364906"/>
            <a:ext cx="8563956" cy="4391180"/>
          </a:xfrm>
          <a:prstGeom prst="rect">
            <a:avLst/>
          </a:prstGeom>
          <a:noFill/>
          <a:ln>
            <a:noFill/>
          </a:ln>
        </p:spPr>
      </p:pic>
      <p:pic>
        <p:nvPicPr>
          <p:cNvPr id="26" name="Picture 25" descr="Diagram&#10;&#10;Description automatically generated">
            <a:extLst>
              <a:ext uri="{FF2B5EF4-FFF2-40B4-BE49-F238E27FC236}">
                <a16:creationId xmlns:a16="http://schemas.microsoft.com/office/drawing/2014/main" id="{843E2AF2-B81E-486E-A8A2-64E5E1B99F1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1200" y="2565229"/>
            <a:ext cx="7772400" cy="4114681"/>
          </a:xfrm>
          <a:prstGeom prst="rect">
            <a:avLst/>
          </a:prstGeom>
          <a:noFill/>
          <a:ln>
            <a:noFill/>
          </a:ln>
        </p:spPr>
      </p:pic>
    </p:spTree>
    <p:extLst>
      <p:ext uri="{BB962C8B-B14F-4D97-AF65-F5344CB8AC3E}">
        <p14:creationId xmlns:p14="http://schemas.microsoft.com/office/powerpoint/2010/main" val="94027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FILL" val="a1"/>
</p:tagLst>
</file>

<file path=ppt/tags/tag5.xml><?xml version="1.0" encoding="utf-8"?>
<p:tagLst xmlns:a="http://schemas.openxmlformats.org/drawingml/2006/main" xmlns:r="http://schemas.openxmlformats.org/officeDocument/2006/relationships" xmlns:p="http://schemas.openxmlformats.org/presentationml/2006/main">
  <p:tag name="FILL" val="a1"/>
</p:tagLst>
</file>

<file path=ppt/theme/theme1.xml><?xml version="1.0" encoding="utf-8"?>
<a:theme xmlns:a="http://schemas.openxmlformats.org/drawingml/2006/main" name="Office Theme">
  <a:themeElements>
    <a:clrScheme name="9Slide - 2021">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BD45"/>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4C410E64-73D4-4894-A16A-B0A564A2C1B3}" vid="{BD11DD77-7AB8-40E7-98B4-F754939C4E0E}"/>
    </a:ext>
  </a:extLst>
</a:theme>
</file>

<file path=docProps/app.xml><?xml version="1.0" encoding="utf-8"?>
<Properties xmlns="http://schemas.openxmlformats.org/officeDocument/2006/extended-properties" xmlns:vt="http://schemas.openxmlformats.org/officeDocument/2006/docPropsVTypes">
  <Template>9Slide.vn</Template>
  <TotalTime>1395</TotalTime>
  <Words>1861</Words>
  <Application>Microsoft Office PowerPoint</Application>
  <PresentationFormat>Widescreen</PresentationFormat>
  <Paragraphs>296</Paragraphs>
  <Slides>27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#9Slide02 Noi dung dai</vt:lpstr>
      <vt:lpstr>#9Slide02 Noi dung rat dai</vt:lpstr>
      <vt:lpstr>#9Slide02 Tieu de dai</vt:lpstr>
      <vt:lpstr>#9Slide02 Tieu de rat dai 01</vt:lpstr>
      <vt:lpstr>#9Slide02 Tieu de rat dai 02</vt:lpstr>
      <vt:lpstr>#9Slide05 SVNLobster</vt:lpstr>
      <vt:lpstr>Arial</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Admin</dc:creator>
  <cp:keywords>9Slide</cp:keywords>
  <dc:description>9Slide.vn</dc:description>
  <cp:lastModifiedBy>Nguyen Hoang Danh (GAM.AIS)</cp:lastModifiedBy>
  <cp:revision>34</cp:revision>
  <dcterms:created xsi:type="dcterms:W3CDTF">2022-01-18T07:45:59Z</dcterms:created>
  <dcterms:modified xsi:type="dcterms:W3CDTF">2022-08-06T02:55:41Z</dcterms:modified>
  <cp:category>9Slide.vn</cp:category>
  <cp:contentStatus>9Slide</cp:contentStatus>
</cp:coreProperties>
</file>